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2"/>
  </p:notesMasterIdLst>
  <p:handoutMasterIdLst>
    <p:handoutMasterId r:id="rId73"/>
  </p:handoutMasterIdLst>
  <p:sldIdLst>
    <p:sldId id="256" r:id="rId5"/>
    <p:sldId id="258"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300" r:id="rId23"/>
    <p:sldId id="301" r:id="rId24"/>
    <p:sldId id="302" r:id="rId25"/>
    <p:sldId id="303" r:id="rId26"/>
    <p:sldId id="304" r:id="rId27"/>
    <p:sldId id="305" r:id="rId28"/>
    <p:sldId id="298" r:id="rId29"/>
    <p:sldId id="299" r:id="rId30"/>
    <p:sldId id="309" r:id="rId31"/>
    <p:sldId id="306" r:id="rId32"/>
    <p:sldId id="310" r:id="rId33"/>
    <p:sldId id="307" r:id="rId34"/>
    <p:sldId id="345" r:id="rId35"/>
    <p:sldId id="311" r:id="rId36"/>
    <p:sldId id="312" r:id="rId37"/>
    <p:sldId id="308" r:id="rId38"/>
    <p:sldId id="317" r:id="rId39"/>
    <p:sldId id="318" r:id="rId40"/>
    <p:sldId id="344"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5" r:id="rId56"/>
    <p:sldId id="336" r:id="rId57"/>
    <p:sldId id="333" r:id="rId58"/>
    <p:sldId id="313" r:id="rId59"/>
    <p:sldId id="334" r:id="rId60"/>
    <p:sldId id="337" r:id="rId61"/>
    <p:sldId id="338" r:id="rId62"/>
    <p:sldId id="339" r:id="rId63"/>
    <p:sldId id="340" r:id="rId64"/>
    <p:sldId id="314" r:id="rId65"/>
    <p:sldId id="341" r:id="rId66"/>
    <p:sldId id="342" r:id="rId67"/>
    <p:sldId id="315" r:id="rId68"/>
    <p:sldId id="343" r:id="rId69"/>
    <p:sldId id="316" r:id="rId70"/>
    <p:sldId id="279" r:id="rId71"/>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8676D-EE23-2797-86B3-8BF18EDF8182}" v="5" dt="2019-04-17T02:31:27.299"/>
    <p1510:client id="{282F231D-F3A3-C5BE-0BDE-57A830A16EB8}" v="13" dt="2019-04-17T02:14:39.337"/>
  </p1510:revLst>
</p1510:revInfo>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ko-KR" altLang="en-ZA">
              <a:latin typeface="맑은 고딕" panose="020B0503020000020004" pitchFamily="50" charset="-127"/>
              <a:ea typeface="맑은 고딕" panose="020B0503020000020004" pitchFamily="50" charset="-127"/>
            </a:endParaRPr>
          </a:p>
        </p:txBody>
      </p:sp>
      <p:sp>
        <p:nvSpPr>
          <p:cNvPr id="3" name="날짜 개체 틀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189A53-E82A-40E7-A0ED-F7BD28C9FB66}" type="datetime4">
              <a:rPr lang="ko-KR" altLang="en-US" smtClean="0">
                <a:latin typeface="맑은 고딕" panose="020B0503020000020004" pitchFamily="50" charset="-127"/>
                <a:ea typeface="맑은 고딕" panose="020B0503020000020004" pitchFamily="50" charset="-127"/>
              </a:rPr>
              <a:t>2019년 4월 16일</a:t>
            </a:fld>
            <a:endParaRPr lang="ko-KR" altLang="en-ZA">
              <a:latin typeface="맑은 고딕" panose="020B0503020000020004" pitchFamily="50" charset="-127"/>
              <a:ea typeface="맑은 고딕" panose="020B0503020000020004" pitchFamily="50" charset="-127"/>
            </a:endParaRPr>
          </a:p>
        </p:txBody>
      </p:sp>
      <p:sp>
        <p:nvSpPr>
          <p:cNvPr id="4" name="바닥글 개체 틀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ko-KR" altLang="en-ZA">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ZA" altLang="ko-KR" smtClean="0">
                <a:latin typeface="맑은 고딕" panose="020B0503020000020004" pitchFamily="50" charset="-127"/>
                <a:ea typeface="맑은 고딕" panose="020B0503020000020004" pitchFamily="50" charset="-127"/>
              </a:rPr>
              <a:t>‹#›</a:t>
            </a:fld>
            <a:endParaRPr lang="ko-KR" altLang="en-ZA">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ea typeface="맑은 고딕" panose="020B0503020000020004" pitchFamily="50" charset="-127"/>
              </a:defRPr>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ea typeface="맑은 고딕" panose="020B0503020000020004" pitchFamily="50" charset="-127"/>
              </a:defRPr>
            </a:lvl1pPr>
          </a:lstStyle>
          <a:p>
            <a:fld id="{4838981C-615E-4757-9A5C-942E3CF09C96}" type="datetime4">
              <a:rPr lang="ko-KR" altLang="en-US" smtClean="0"/>
              <a:pPr/>
              <a:t>2019년 4월 16일</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ko-KR" altLang="en-ZA" noProof="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ea typeface="맑은 고딕" panose="020B0503020000020004" pitchFamily="50" charset="-127"/>
              </a:defRPr>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ea typeface="맑은 고딕" panose="020B0503020000020004" pitchFamily="50" charset="-127"/>
              </a:defRPr>
            </a:lvl1pPr>
          </a:lstStyle>
          <a:p>
            <a:fld id="{02818732-FA64-4F57-8EE6-57AA70E1F1E0}" type="slidenum">
              <a:rPr lang="en-ZA" altLang="ko-KR" smtClean="0"/>
              <a:pPr/>
              <a:t>‹#›</a:t>
            </a:fld>
            <a:endParaRPr lang="ko-KR" altLang="en-US"/>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rtl="0"/>
            <a:fld id="{02818732-FA64-4F57-8EE6-57AA70E1F1E0}" type="slidenum">
              <a:rPr lang="en-ZA" altLang="ko-KR" smtClean="0"/>
              <a:t>1</a:t>
            </a:fld>
            <a:endParaRPr lang="ko-KR" altLang="en-US"/>
          </a:p>
        </p:txBody>
      </p:sp>
    </p:spTree>
    <p:extLst>
      <p:ext uri="{BB962C8B-B14F-4D97-AF65-F5344CB8AC3E}">
        <p14:creationId xmlns:p14="http://schemas.microsoft.com/office/powerpoint/2010/main" val="1699073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67</a:t>
            </a:fld>
            <a:endParaRPr lang="ko-KR" altLang="en-US"/>
          </a:p>
        </p:txBody>
      </p:sp>
    </p:spTree>
    <p:extLst>
      <p:ext uri="{BB962C8B-B14F-4D97-AF65-F5344CB8AC3E}">
        <p14:creationId xmlns:p14="http://schemas.microsoft.com/office/powerpoint/2010/main" val="84260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2</a:t>
            </a:fld>
            <a:endParaRPr lang="ko-KR" altLang="en-US"/>
          </a:p>
        </p:txBody>
      </p:sp>
    </p:spTree>
    <p:extLst>
      <p:ext uri="{BB962C8B-B14F-4D97-AF65-F5344CB8AC3E}">
        <p14:creationId xmlns:p14="http://schemas.microsoft.com/office/powerpoint/2010/main" val="793066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9</a:t>
            </a:fld>
            <a:endParaRPr lang="ko-KR" altLang="en-US"/>
          </a:p>
        </p:txBody>
      </p:sp>
    </p:spTree>
    <p:extLst>
      <p:ext uri="{BB962C8B-B14F-4D97-AF65-F5344CB8AC3E}">
        <p14:creationId xmlns:p14="http://schemas.microsoft.com/office/powerpoint/2010/main" val="1846183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24</a:t>
            </a:fld>
            <a:endParaRPr lang="ko-KR" altLang="en-US"/>
          </a:p>
        </p:txBody>
      </p:sp>
    </p:spTree>
    <p:extLst>
      <p:ext uri="{BB962C8B-B14F-4D97-AF65-F5344CB8AC3E}">
        <p14:creationId xmlns:p14="http://schemas.microsoft.com/office/powerpoint/2010/main" val="256075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33</a:t>
            </a:fld>
            <a:endParaRPr lang="ko-KR" altLang="en-US"/>
          </a:p>
        </p:txBody>
      </p:sp>
    </p:spTree>
    <p:extLst>
      <p:ext uri="{BB962C8B-B14F-4D97-AF65-F5344CB8AC3E}">
        <p14:creationId xmlns:p14="http://schemas.microsoft.com/office/powerpoint/2010/main" val="24217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45</a:t>
            </a:fld>
            <a:endParaRPr lang="ko-KR" altLang="en-US"/>
          </a:p>
        </p:txBody>
      </p:sp>
    </p:spTree>
    <p:extLst>
      <p:ext uri="{BB962C8B-B14F-4D97-AF65-F5344CB8AC3E}">
        <p14:creationId xmlns:p14="http://schemas.microsoft.com/office/powerpoint/2010/main" val="399320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54</a:t>
            </a:fld>
            <a:endParaRPr lang="ko-KR" altLang="en-US"/>
          </a:p>
        </p:txBody>
      </p:sp>
    </p:spTree>
    <p:extLst>
      <p:ext uri="{BB962C8B-B14F-4D97-AF65-F5344CB8AC3E}">
        <p14:creationId xmlns:p14="http://schemas.microsoft.com/office/powerpoint/2010/main" val="39556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60</a:t>
            </a:fld>
            <a:endParaRPr lang="ko-KR" altLang="en-US"/>
          </a:p>
        </p:txBody>
      </p:sp>
    </p:spTree>
    <p:extLst>
      <p:ext uri="{BB962C8B-B14F-4D97-AF65-F5344CB8AC3E}">
        <p14:creationId xmlns:p14="http://schemas.microsoft.com/office/powerpoint/2010/main" val="359493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a:p>
        </p:txBody>
      </p:sp>
      <p:sp>
        <p:nvSpPr>
          <p:cNvPr id="4" name="슬라이드 번호 개체 틀 3"/>
          <p:cNvSpPr>
            <a:spLocks noGrp="1"/>
          </p:cNvSpPr>
          <p:nvPr>
            <p:ph type="sldNum" sz="quarter" idx="10"/>
          </p:nvPr>
        </p:nvSpPr>
        <p:spPr/>
        <p:txBody>
          <a:bodyPr/>
          <a:lstStyle/>
          <a:p>
            <a:fld id="{02818732-FA64-4F57-8EE6-57AA70E1F1E0}" type="slidenum">
              <a:rPr lang="en-ZA" altLang="ko-KR" smtClean="0"/>
              <a:pPr/>
              <a:t>62</a:t>
            </a:fld>
            <a:endParaRPr lang="ko-KR" altLang="en-US"/>
          </a:p>
        </p:txBody>
      </p:sp>
    </p:spTree>
    <p:extLst>
      <p:ext uri="{BB962C8B-B14F-4D97-AF65-F5344CB8AC3E}">
        <p14:creationId xmlns:p14="http://schemas.microsoft.com/office/powerpoint/2010/main" val="3963934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rtlCol="0" anchor="t"/>
          <a:lstStyle>
            <a:lvl1pPr marL="0" indent="0" algn="ctr">
              <a:buNone/>
              <a:defRPr/>
            </a:lvl1pPr>
          </a:lstStyle>
          <a:p>
            <a:pPr rtl="0"/>
            <a:r>
              <a:rPr lang="ko-KR" altLang="en-US" noProof="0"/>
              <a:t>사진 삽입 또는 끌어서 놓기</a:t>
            </a:r>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rtlCol="0" anchor="ctr"/>
          <a:lstStyle>
            <a:lvl1pPr algn="l">
              <a:defRPr sz="5000">
                <a:solidFill>
                  <a:schemeClr val="tx1">
                    <a:lumMod val="75000"/>
                    <a:lumOff val="25000"/>
                  </a:schemeClr>
                </a:solidFill>
              </a:defRPr>
            </a:lvl1pPr>
          </a:lstStyle>
          <a:p>
            <a:pPr rtl="0"/>
            <a:r>
              <a:rPr lang="ko-KR" altLang="en-US" noProof="0"/>
              <a:t>표지 제목 </a:t>
            </a:r>
            <a:r>
              <a:rPr lang="en-US" altLang="ko-KR" noProof="0"/>
              <a:t>1</a:t>
            </a:r>
            <a:endParaRPr lang="ko-KR" altLang="en-US" noProof="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rtlCol="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12" name="직사각형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p>
        </p:txBody>
      </p:sp>
      <p:sp>
        <p:nvSpPr>
          <p:cNvPr id="13" name="직사각형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p>
        </p:txBody>
      </p:sp>
      <p:pic>
        <p:nvPicPr>
          <p:cNvPr id="7" name="그림 6" descr="클립아트이(가) 표시된 사진&#10;&#10;높은 신뢰도로 생성된 설명">
            <a:extLst>
              <a:ext uri="{FF2B5EF4-FFF2-40B4-BE49-F238E27FC236}">
                <a16:creationId xmlns:a16="http://schemas.microsoft.com/office/drawing/2014/main" id="{01B86B17-B6BE-44B2-9367-0D5A78BED005}"/>
              </a:ext>
            </a:extLst>
          </p:cNvPr>
          <p:cNvPicPr>
            <a:picLocks noChangeAspect="1"/>
          </p:cNvPicPr>
          <p:nvPr userDrawn="1"/>
        </p:nvPicPr>
        <p:blipFill>
          <a:blip r:embed="rId2"/>
          <a:stretch>
            <a:fillRect/>
          </a:stretch>
        </p:blipFill>
        <p:spPr>
          <a:xfrm>
            <a:off x="10190375" y="246255"/>
            <a:ext cx="1781666" cy="642989"/>
          </a:xfrm>
          <a:prstGeom prst="rect">
            <a:avLst/>
          </a:prstGeom>
        </p:spPr>
      </p:pic>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5" name="슬라이드 번호 개체 틀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rtlCol="0"/>
          <a:lstStyle/>
          <a:p>
            <a:pPr rtl="0"/>
            <a:fld id="{19B51A1E-902D-48AF-9020-955120F399B6}" type="slidenum">
              <a:rPr lang="en-ZA" altLang="ko-KR" noProof="0" smtClean="0"/>
              <a:pPr rtl="0"/>
              <a:t>‹#›</a:t>
            </a:fld>
            <a:endParaRPr lang="ko-KR" altLang="en-US" noProof="0"/>
          </a:p>
        </p:txBody>
      </p:sp>
      <p:sp>
        <p:nvSpPr>
          <p:cNvPr id="9" name="제목 8">
            <a:extLst>
              <a:ext uri="{FF2B5EF4-FFF2-40B4-BE49-F238E27FC236}">
                <a16:creationId xmlns:a16="http://schemas.microsoft.com/office/drawing/2014/main" id="{5CA0D6D2-4DA0-4AEE-95C1-E8BDD0515364}"/>
              </a:ext>
            </a:extLst>
          </p:cNvPr>
          <p:cNvSpPr>
            <a:spLocks noGrp="1"/>
          </p:cNvSpPr>
          <p:nvPr>
            <p:ph type="title"/>
          </p:nvPr>
        </p:nvSpPr>
        <p:spPr/>
        <p:txBody>
          <a:bodyPr rtlCol="0"/>
          <a:lstStyle/>
          <a:p>
            <a:pPr rtl="0"/>
            <a:r>
              <a:rPr lang="ko-KR" altLang="en-US" noProof="0"/>
              <a:t>마스터 제목 스타일 편집</a:t>
            </a:r>
            <a:endParaRPr lang="ko-KR" altLang="en-ZA" noProof="0"/>
          </a:p>
        </p:txBody>
      </p:sp>
      <p:pic>
        <p:nvPicPr>
          <p:cNvPr id="4" name="그림 3">
            <a:extLst>
              <a:ext uri="{FF2B5EF4-FFF2-40B4-BE49-F238E27FC236}">
                <a16:creationId xmlns:a16="http://schemas.microsoft.com/office/drawing/2014/main" id="{01FE444E-540A-4976-9852-08A5C3229B35}"/>
              </a:ext>
            </a:extLst>
          </p:cNvPr>
          <p:cNvPicPr>
            <a:picLocks noChangeAspect="1"/>
          </p:cNvPicPr>
          <p:nvPr userDrawn="1"/>
        </p:nvPicPr>
        <p:blipFill>
          <a:blip r:embed="rId2"/>
          <a:stretch>
            <a:fillRect/>
          </a:stretch>
        </p:blipFill>
        <p:spPr>
          <a:xfrm>
            <a:off x="10682715" y="163899"/>
            <a:ext cx="1357736" cy="392645"/>
          </a:xfrm>
          <a:prstGeom prst="rect">
            <a:avLst/>
          </a:prstGeom>
        </p:spPr>
      </p:pic>
      <p:sp>
        <p:nvSpPr>
          <p:cNvPr id="8" name="직사각형 7">
            <a:extLst>
              <a:ext uri="{FF2B5EF4-FFF2-40B4-BE49-F238E27FC236}">
                <a16:creationId xmlns:a16="http://schemas.microsoft.com/office/drawing/2014/main" id="{CC5588E1-48C0-4E61-A484-2949ECD01D2C}"/>
              </a:ext>
            </a:extLst>
          </p:cNvPr>
          <p:cNvSpPr/>
          <p:nvPr userDrawn="1"/>
        </p:nvSpPr>
        <p:spPr>
          <a:xfrm>
            <a:off x="9843989" y="6053959"/>
            <a:ext cx="1437815" cy="52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내용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3" name="내용 개체 틀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9" name="슬라이드 번호 개체 틀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6" name="텍스트 개체 틀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7" name="직사각형 6">
            <a:extLst>
              <a:ext uri="{FF2B5EF4-FFF2-40B4-BE49-F238E27FC236}">
                <a16:creationId xmlns:a16="http://schemas.microsoft.com/office/drawing/2014/main" id="{19499D18-92A2-4F1D-873E-AA6483580FF3}"/>
              </a:ext>
            </a:extLst>
          </p:cNvPr>
          <p:cNvSpPr/>
          <p:nvPr userDrawn="1"/>
        </p:nvSpPr>
        <p:spPr>
          <a:xfrm>
            <a:off x="9843989" y="6053959"/>
            <a:ext cx="1437815" cy="52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8" name="내용 개체 틀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9" name="내용 개체 틀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rtlCol="0"/>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0" name="텍스트 개체 틀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rtlCol="0" anchor="t"/>
          <a:lstStyle>
            <a:lvl1pPr marL="0" indent="0" algn="l">
              <a:buNone/>
              <a:defRPr sz="5400">
                <a:solidFill>
                  <a:schemeClr val="accent1"/>
                </a:solidFill>
                <a:latin typeface="맑은 고딕 "/>
              </a:defRPr>
            </a:lvl1pPr>
            <a:lvl2pPr marL="266700" indent="0">
              <a:buNone/>
              <a:defRPr/>
            </a:lvl2pPr>
            <a:lvl3pPr marL="542925" indent="0">
              <a:buNone/>
              <a:defRPr/>
            </a:lvl3pPr>
            <a:lvl4pPr marL="809625" indent="0">
              <a:buNone/>
              <a:defRPr/>
            </a:lvl4pPr>
            <a:lvl5pPr marL="1076325" indent="0">
              <a:buNone/>
              <a:defRPr/>
            </a:lvl5pPr>
          </a:lstStyle>
          <a:p>
            <a:pPr lvl="0" rtl="0"/>
            <a:r>
              <a:rPr lang="en-US" altLang="ko-KR" noProof="0"/>
              <a:t>1</a:t>
            </a:r>
            <a:endParaRPr lang="ko-KR" altLang="en-ZA" noProof="0"/>
          </a:p>
        </p:txBody>
      </p:sp>
      <p:sp>
        <p:nvSpPr>
          <p:cNvPr id="11" name="텍스트 개체 틀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rtlCol="0" anchor="t"/>
          <a:lstStyle>
            <a:lvl1pPr marL="0" indent="0">
              <a:buNone/>
              <a:defRPr sz="5400">
                <a:solidFill>
                  <a:schemeClr val="accent1">
                    <a:lumMod val="50000"/>
                  </a:schemeClr>
                </a:solidFill>
                <a:latin typeface="맑은 고딕 "/>
              </a:defRPr>
            </a:lvl1pPr>
          </a:lstStyle>
          <a:p>
            <a:pPr lvl="0" rtl="0"/>
            <a:r>
              <a:rPr lang="en-US" altLang="ko-KR" noProof="0"/>
              <a:t>2</a:t>
            </a:r>
            <a:endParaRPr lang="ko-KR" altLang="en-ZA" noProof="0"/>
          </a:p>
        </p:txBody>
      </p:sp>
      <p:sp>
        <p:nvSpPr>
          <p:cNvPr id="4" name="그림 개체 틀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rtlCol="0" anchor="ctr"/>
          <a:lstStyle>
            <a:lvl1pPr marL="0" indent="0" algn="ctr">
              <a:buNone/>
              <a:defRPr sz="1100" i="1">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ZA" noProof="0"/>
          </a:p>
        </p:txBody>
      </p:sp>
      <p:sp>
        <p:nvSpPr>
          <p:cNvPr id="12" name="그림 개체 틀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rtlCol="0" anchor="ctr"/>
          <a:lstStyle>
            <a:lvl1pPr marL="0" indent="0" algn="ctr">
              <a:buNone/>
              <a:defRPr sz="1100" i="1">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ZA" noProof="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제목만">
    <p:spTree>
      <p:nvGrpSpPr>
        <p:cNvPr id="1" name=""/>
        <p:cNvGrpSpPr/>
        <p:nvPr/>
      </p:nvGrpSpPr>
      <p:grpSpPr>
        <a:xfrm>
          <a:off x="0" y="0"/>
          <a:ext cx="0" cy="0"/>
          <a:chOff x="0" y="0"/>
          <a:chExt cx="0" cy="0"/>
        </a:xfrm>
      </p:grpSpPr>
      <p:sp>
        <p:nvSpPr>
          <p:cNvPr id="13" name="텍스트 개체 틀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rtlCol="0"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구역 머리글</a:t>
            </a:r>
          </a:p>
        </p:txBody>
      </p:sp>
      <p:sp>
        <p:nvSpPr>
          <p:cNvPr id="14" name="텍스트 개체 틀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ko-KR" altLang="en-US" noProof="0"/>
              <a:t>구역 머리글</a:t>
            </a:r>
          </a:p>
        </p:txBody>
      </p:sp>
      <p:sp>
        <p:nvSpPr>
          <p:cNvPr id="15" name="텍스트 개체 틀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ko-KR" altLang="en-US" noProof="0"/>
              <a:t>구역 머리글</a:t>
            </a: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16" name="텍스트 개체 틀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rtlCol="0" anchor="b"/>
          <a:lstStyle>
            <a:lvl1pPr marL="0" indent="0" algn="ctr">
              <a:spcBef>
                <a:spcPts val="0"/>
              </a:spcBef>
              <a:spcAft>
                <a:spcPts val="0"/>
              </a:spcAft>
              <a:buNone/>
              <a:defRPr sz="6600">
                <a:solidFill>
                  <a:schemeClr val="tx1">
                    <a:lumMod val="85000"/>
                    <a:lumOff val="15000"/>
                  </a:schemeClr>
                </a:solidFill>
                <a:latin typeface="맑은 고딕" panose="020B0503020000020004" pitchFamily="50" charset="-127"/>
                <a:ea typeface="맑은 고딕" panose="020B0503020000020004" pitchFamily="50" charset="-127"/>
              </a:defRPr>
            </a:lvl1pPr>
            <a:lvl2pPr marL="266700" indent="0">
              <a:buNone/>
              <a:defRPr/>
            </a:lvl2pPr>
            <a:lvl3pPr marL="542925" indent="0">
              <a:buNone/>
              <a:defRPr/>
            </a:lvl3pPr>
            <a:lvl4pPr marL="809625" indent="0">
              <a:buNone/>
              <a:defRPr/>
            </a:lvl4pPr>
            <a:lvl5pPr marL="1076325" indent="0">
              <a:buNone/>
              <a:defRPr/>
            </a:lvl5pPr>
          </a:lstStyle>
          <a:p>
            <a:pPr lvl="0" rtl="0"/>
            <a:r>
              <a:rPr lang="en-US" altLang="ko-KR" noProof="0"/>
              <a:t>1</a:t>
            </a:r>
            <a:endParaRPr lang="ko-KR" altLang="en-ZA" noProof="0"/>
          </a:p>
        </p:txBody>
      </p:sp>
      <p:sp>
        <p:nvSpPr>
          <p:cNvPr id="17" name="텍스트 개체 틀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맑은 고딕" panose="020B0503020000020004" pitchFamily="50" charset="-127"/>
                <a:ea typeface="맑은 고딕" panose="020B0503020000020004" pitchFamily="50" charset="-127"/>
              </a:defRPr>
            </a:lvl1pPr>
          </a:lstStyle>
          <a:p>
            <a:pPr marL="266700" lvl="0" indent="-266700" algn="ctr" rtl="0"/>
            <a:r>
              <a:rPr lang="en-US" altLang="ko-KR" noProof="0"/>
              <a:t>2</a:t>
            </a:r>
            <a:endParaRPr lang="ko-KR" altLang="en-ZA" noProof="0"/>
          </a:p>
        </p:txBody>
      </p:sp>
      <p:sp>
        <p:nvSpPr>
          <p:cNvPr id="18" name="텍스트 개체 틀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맑은 고딕" panose="020B0503020000020004" pitchFamily="50" charset="-127"/>
                <a:ea typeface="맑은 고딕" panose="020B0503020000020004" pitchFamily="50" charset="-127"/>
              </a:defRPr>
            </a:lvl1pPr>
          </a:lstStyle>
          <a:p>
            <a:pPr marL="266700" lvl="0" indent="-266700" algn="ctr" rtl="0"/>
            <a:r>
              <a:rPr lang="en-US" altLang="ko-KR" noProof="0"/>
              <a:t>3</a:t>
            </a:r>
            <a:endParaRPr lang="ko-KR" altLang="en-ZA" noProof="0"/>
          </a:p>
        </p:txBody>
      </p:sp>
      <p:sp>
        <p:nvSpPr>
          <p:cNvPr id="19" name="내용 개체 틀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rtlCol="0"/>
          <a:lstStyle>
            <a:lvl1pPr marL="0" indent="0" algn="ctr">
              <a:buFont typeface="Arial" panose="020B0604020202020204" pitchFamily="34" charset="0"/>
              <a:buNone/>
              <a:defRPr sz="1400">
                <a:solidFill>
                  <a:schemeClr val="tx1">
                    <a:lumMod val="85000"/>
                    <a:lumOff val="15000"/>
                  </a:schemeClr>
                </a:solidFill>
              </a:defRPr>
            </a:lvl1pPr>
          </a:lstStyle>
          <a:p>
            <a:pPr lvl="0" rtl="0"/>
            <a:r>
              <a:rPr lang="ko-KR" altLang="en-US" noProof="0"/>
              <a:t>구역 설명</a:t>
            </a:r>
            <a:endParaRPr lang="ko-KR" altLang="en-ZA" noProof="0"/>
          </a:p>
        </p:txBody>
      </p:sp>
      <p:sp>
        <p:nvSpPr>
          <p:cNvPr id="20" name="텍스트 개체 틀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ko-KR" altLang="en-US" noProof="0"/>
              <a:t>구역 설명</a:t>
            </a:r>
          </a:p>
        </p:txBody>
      </p:sp>
      <p:sp>
        <p:nvSpPr>
          <p:cNvPr id="21" name="텍스트 개체 틀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ko-KR" altLang="en-US" noProof="0"/>
              <a:t>구역 설명</a:t>
            </a:r>
          </a:p>
        </p:txBody>
      </p:sp>
      <p:sp>
        <p:nvSpPr>
          <p:cNvPr id="25" name="텍스트 상자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ko-KR" altLang="en-US" noProof="0"/>
          </a:p>
        </p:txBody>
      </p:sp>
      <p:sp>
        <p:nvSpPr>
          <p:cNvPr id="26" name="텍스트 상자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ko-KR" altLang="en-US" noProof="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제목만">
    <p:spTree>
      <p:nvGrpSpPr>
        <p:cNvPr id="1" name=""/>
        <p:cNvGrpSpPr/>
        <p:nvPr/>
      </p:nvGrpSpPr>
      <p:grpSpPr>
        <a:xfrm>
          <a:off x="0" y="0"/>
          <a:ext cx="0" cy="0"/>
          <a:chOff x="0" y="0"/>
          <a:chExt cx="0" cy="0"/>
        </a:xfrm>
      </p:grpSpPr>
      <p:sp>
        <p:nvSpPr>
          <p:cNvPr id="3" name="화살표: 왼쪽-오른쪽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4" name="화살표: 왼쪽-오른쪽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10" name="텍스트 개체 틀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ko-KR" altLang="en-US" noProof="0" err="1"/>
              <a:t>사분면</a:t>
            </a:r>
            <a:r>
              <a:rPr lang="ko-KR" altLang="en-US" noProof="0"/>
              <a:t> 제목</a:t>
            </a:r>
          </a:p>
        </p:txBody>
      </p:sp>
      <p:sp>
        <p:nvSpPr>
          <p:cNvPr id="11" name="텍스트 개체 틀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ko-KR" altLang="en-US" noProof="0" err="1"/>
              <a:t>사분면</a:t>
            </a:r>
            <a:r>
              <a:rPr lang="ko-KR" altLang="en-US" noProof="0"/>
              <a:t> 제목</a:t>
            </a:r>
          </a:p>
        </p:txBody>
      </p:sp>
      <p:sp>
        <p:nvSpPr>
          <p:cNvPr id="12" name="텍스트 개체 틀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ko-KR" altLang="en-US" noProof="0" err="1"/>
              <a:t>사분면</a:t>
            </a:r>
            <a:r>
              <a:rPr lang="ko-KR" altLang="en-US" noProof="0"/>
              <a:t> 제목</a:t>
            </a:r>
          </a:p>
        </p:txBody>
      </p:sp>
      <p:sp>
        <p:nvSpPr>
          <p:cNvPr id="13" name="텍스트 개체 틀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ko-KR" altLang="en-US" noProof="0" err="1"/>
              <a:t>사분면</a:t>
            </a:r>
            <a:r>
              <a:rPr lang="ko-KR" altLang="en-US" noProof="0"/>
              <a:t> 제목</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8" name="내용 개체 틀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9" name="내용 개체 틀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0" name="내용 개체 틀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1" name="내용 개체 틀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rtlCol="0" anchor="ctr"/>
          <a:lstStyle>
            <a:lvl1pPr marL="0" indent="0" algn="ctr">
              <a:buNone/>
              <a:defRPr>
                <a:solidFill>
                  <a:schemeClr val="accent1"/>
                </a:solidFill>
                <a:latin typeface="맑은 고딕" panose="020B0503020000020004" pitchFamily="50" charset="-127"/>
                <a:ea typeface="맑은 고딕" panose="020B0503020000020004" pitchFamily="50" charset="-127"/>
              </a:defRPr>
            </a:lvl1pPr>
          </a:lstStyle>
          <a:p>
            <a:pPr lvl="0" rtl="0"/>
            <a:r>
              <a:rPr lang="ko-KR" altLang="en-US" noProof="0"/>
              <a:t>구역 </a:t>
            </a:r>
            <a:r>
              <a:rPr lang="en-US" altLang="ko-KR" noProof="0"/>
              <a:t>1 </a:t>
            </a:r>
            <a:r>
              <a:rPr lang="ko-KR" altLang="en-US" noProof="0"/>
              <a:t>제목</a:t>
            </a:r>
            <a:endParaRPr lang="ko-KR" altLang="en-ZA" noProof="0"/>
          </a:p>
        </p:txBody>
      </p:sp>
      <p:sp>
        <p:nvSpPr>
          <p:cNvPr id="12" name="내용 개체 틀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rtlCol="0" anchor="ctr"/>
          <a:lstStyle>
            <a:lvl1pPr marL="0" indent="0" algn="ctr">
              <a:buNone/>
              <a:defRPr>
                <a:solidFill>
                  <a:schemeClr val="accent1"/>
                </a:solidFill>
                <a:latin typeface="맑은 고딕" panose="020B0503020000020004" pitchFamily="50" charset="-127"/>
                <a:ea typeface="맑은 고딕" panose="020B0503020000020004" pitchFamily="50" charset="-127"/>
              </a:defRPr>
            </a:lvl1pPr>
          </a:lstStyle>
          <a:p>
            <a:pPr lvl="0" rtl="0"/>
            <a:r>
              <a:rPr lang="ko-KR" altLang="en-US" noProof="0"/>
              <a:t>구역 </a:t>
            </a:r>
            <a:r>
              <a:rPr lang="en-US" altLang="ko-KR" noProof="0"/>
              <a:t>2 </a:t>
            </a:r>
            <a:r>
              <a:rPr lang="ko-KR" altLang="en-US" noProof="0"/>
              <a:t>제목</a:t>
            </a:r>
            <a:endParaRPr lang="ko-KR" altLang="en-ZA" noProof="0"/>
          </a:p>
        </p:txBody>
      </p:sp>
      <p:sp>
        <p:nvSpPr>
          <p:cNvPr id="13" name="내용 개체 틀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rtlCol="0" anchor="ctr"/>
          <a:lstStyle>
            <a:lvl1pPr marL="0" indent="0" algn="ctr">
              <a:buNone/>
              <a:defRPr>
                <a:solidFill>
                  <a:schemeClr val="accent1"/>
                </a:solidFill>
                <a:latin typeface="맑은 고딕" panose="020B0503020000020004" pitchFamily="50" charset="-127"/>
                <a:ea typeface="맑은 고딕" panose="020B0503020000020004" pitchFamily="50" charset="-127"/>
              </a:defRPr>
            </a:lvl1pPr>
          </a:lstStyle>
          <a:p>
            <a:pPr lvl="0" rtl="0"/>
            <a:r>
              <a:rPr lang="ko-KR" altLang="en-US" noProof="0"/>
              <a:t>구역 </a:t>
            </a:r>
            <a:r>
              <a:rPr lang="en-US" altLang="ko-KR" noProof="0"/>
              <a:t>3 </a:t>
            </a:r>
            <a:r>
              <a:rPr lang="ko-KR" altLang="en-US" noProof="0"/>
              <a:t>제목</a:t>
            </a:r>
            <a:endParaRPr lang="ko-KR" altLang="en-ZA" noProof="0"/>
          </a:p>
        </p:txBody>
      </p:sp>
      <p:sp>
        <p:nvSpPr>
          <p:cNvPr id="14" name="직사각형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5" name="직사각형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6" name="직사각형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7" name="직사각형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8" name="직사각형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9" name="직사각형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pic>
        <p:nvPicPr>
          <p:cNvPr id="20" name="그래픽 19" descr="오른쪽 화살표">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그래픽 20" descr="오른쪽 화살표">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9" name="텍스트 개체 틀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rtlCol="0" anchor="ctr"/>
          <a:lstStyle>
            <a:lvl1pPr marL="0" indent="0" algn="ctr">
              <a:buNone/>
              <a:defRPr sz="1400" b="1">
                <a:solidFill>
                  <a:schemeClr val="tx1">
                    <a:lumMod val="75000"/>
                    <a:lumOff val="25000"/>
                  </a:schemeClr>
                </a:solidFill>
                <a:latin typeface="+mj-lt"/>
              </a:defRPr>
            </a:lvl1pPr>
          </a:lstStyle>
          <a:p>
            <a:pPr lvl="0" rtl="0"/>
            <a:r>
              <a:rPr lang="ko-KR" altLang="en-US" noProof="0"/>
              <a:t>연도</a:t>
            </a:r>
            <a:endParaRPr lang="ko-KR" altLang="en-ZA" noProof="0"/>
          </a:p>
        </p:txBody>
      </p:sp>
      <p:sp>
        <p:nvSpPr>
          <p:cNvPr id="10" name="텍스트 개체 틀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1" name="텍스트 개체 틀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2" name="텍스트 개체 틀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3" name="텍스트 개체 틀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4" name="텍스트 개체 틀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rtlCol="0" anchor="ctr"/>
          <a:lstStyle>
            <a:lvl1pPr marL="0" indent="0" algn="ctr">
              <a:buNone/>
              <a:defRPr sz="1400" b="1">
                <a:solidFill>
                  <a:schemeClr val="tx1">
                    <a:lumMod val="75000"/>
                    <a:lumOff val="25000"/>
                  </a:schemeClr>
                </a:solidFill>
                <a:latin typeface="+mj-lt"/>
              </a:defRPr>
            </a:lvl1pPr>
          </a:lstStyle>
          <a:p>
            <a:pPr lvl="0" rtl="0"/>
            <a:r>
              <a:rPr lang="ko-KR" altLang="en-US" noProof="0"/>
              <a:t>연도</a:t>
            </a:r>
            <a:endParaRPr lang="ko-KR" altLang="en-ZA" noProof="0"/>
          </a:p>
        </p:txBody>
      </p:sp>
      <p:sp>
        <p:nvSpPr>
          <p:cNvPr id="15" name="텍스트 개체 틀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6" name="텍스트 개체 틀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7" name="텍스트 개체 틀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8" name="텍스트 개체 틀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19" name="텍스트 개체 틀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0" name="텍스트 개체 틀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1" name="텍스트 개체 틀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2" name="텍스트 개체 틀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3" name="텍스트 개체 틀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4" name="텍스트 개체 틀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5" name="텍스트 개체 틀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6" name="텍스트 개체 틀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7" name="텍스트 개체 틀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8" name="텍스트 개체 틀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29" name="텍스트 개체 틀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0" name="텍스트 개체 틀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1" name="텍스트 개체 틀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2" name="텍스트 개체 틀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3" name="텍스트 개체 틀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4" name="텍스트 개체 틀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rtlCol="0"/>
          <a:lstStyle>
            <a:lvl1pPr marL="0" indent="0" algn="ctr">
              <a:buNone/>
              <a:defRPr sz="1200">
                <a:solidFill>
                  <a:schemeClr val="tx1">
                    <a:lumMod val="75000"/>
                    <a:lumOff val="25000"/>
                  </a:schemeClr>
                </a:solidFill>
              </a:defRPr>
            </a:lvl1pPr>
          </a:lstStyle>
          <a:p>
            <a:pPr lvl="0" rtl="0"/>
            <a:r>
              <a:rPr lang="en-US" altLang="ko-KR" noProof="0"/>
              <a:t>MM</a:t>
            </a:r>
            <a:endParaRPr lang="ko-KR" altLang="en-ZA" noProof="0"/>
          </a:p>
        </p:txBody>
      </p:sp>
      <p:sp>
        <p:nvSpPr>
          <p:cNvPr id="35" name="텍스트 개체 틀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rtlCol="0" anchor="t"/>
          <a:lstStyle>
            <a:lvl1pPr marL="0" indent="0" algn="ctr">
              <a:buNone/>
              <a:defRPr sz="1600">
                <a:solidFill>
                  <a:schemeClr val="tx1">
                    <a:lumMod val="75000"/>
                    <a:lumOff val="25000"/>
                  </a:schemeClr>
                </a:solidFill>
                <a:latin typeface="+mj-lt"/>
              </a:defRPr>
            </a:lvl1pPr>
          </a:lstStyle>
          <a:p>
            <a:pPr lvl="0" rtl="0"/>
            <a:r>
              <a:rPr lang="ko-KR" altLang="en-US" noProof="0"/>
              <a:t>항목 제목</a:t>
            </a:r>
            <a:endParaRPr lang="ko-KR" altLang="en-ZA" noProof="0"/>
          </a:p>
        </p:txBody>
      </p:sp>
      <p:sp>
        <p:nvSpPr>
          <p:cNvPr id="36" name="텍스트 개체 틀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rtlCol="0"/>
          <a:lstStyle>
            <a:lvl1pPr marL="0" indent="0" algn="ctr">
              <a:buNone/>
              <a:defRPr sz="1200">
                <a:solidFill>
                  <a:schemeClr val="tx1">
                    <a:lumMod val="75000"/>
                    <a:lumOff val="25000"/>
                  </a:schemeClr>
                </a:solidFill>
              </a:defRPr>
            </a:lvl1pPr>
          </a:lstStyle>
          <a:p>
            <a:pPr lvl="0" rtl="0"/>
            <a:r>
              <a:rPr lang="ko-KR" altLang="en-US" noProof="0"/>
              <a:t>연도 월</a:t>
            </a:r>
            <a:endParaRPr lang="ko-KR" altLang="en-ZA" noProof="0"/>
          </a:p>
        </p:txBody>
      </p:sp>
      <p:sp>
        <p:nvSpPr>
          <p:cNvPr id="37" name="화살표: 오른쪽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8" name="그림 개체 틀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여기에 이미지 삽입 또는 끌어서 놓기</a:t>
            </a:r>
          </a:p>
        </p:txBody>
      </p:sp>
      <p:sp>
        <p:nvSpPr>
          <p:cNvPr id="9" name="텍스트 개체 틀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rtlCol="0" anchor="t"/>
          <a:lstStyle>
            <a:lvl1pPr marL="0" indent="0" algn="l">
              <a:buFont typeface="Arial" panose="020B0604020202020204" pitchFamily="34" charset="0"/>
              <a:buNone/>
              <a:defRPr sz="2400">
                <a:latin typeface="+mj-lt"/>
              </a:defRPr>
            </a:lvl1pPr>
          </a:lstStyle>
          <a:p>
            <a:pPr lvl="0" rtl="0"/>
            <a:r>
              <a:rPr lang="ko-KR" altLang="en-US" noProof="0"/>
              <a:t>이름</a:t>
            </a:r>
            <a:endParaRPr lang="ko-KR" altLang="en-ZA" noProof="0"/>
          </a:p>
        </p:txBody>
      </p:sp>
      <p:sp>
        <p:nvSpPr>
          <p:cNvPr id="10" name="텍스트 개체 틀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rtlCol="0"/>
          <a:lstStyle>
            <a:lvl1pPr marL="0" indent="0" algn="l">
              <a:buNone/>
              <a:defRPr sz="1400">
                <a:solidFill>
                  <a:schemeClr val="tx1">
                    <a:lumMod val="50000"/>
                    <a:lumOff val="50000"/>
                  </a:schemeClr>
                </a:solidFill>
              </a:defRPr>
            </a:lvl1pPr>
          </a:lstStyle>
          <a:p>
            <a:pPr lvl="0" rtl="0"/>
            <a:r>
              <a:rPr lang="ko-KR" altLang="en-US" noProof="0"/>
              <a:t>간략한 소개</a:t>
            </a:r>
            <a:endParaRPr lang="ko-KR" altLang="en-ZA" noProof="0"/>
          </a:p>
        </p:txBody>
      </p:sp>
      <p:sp>
        <p:nvSpPr>
          <p:cNvPr id="11" name="텍스트 개체 틀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ko-KR" altLang="en-US" noProof="0"/>
              <a:t>직함</a:t>
            </a:r>
            <a:endParaRPr lang="ko-KR" altLang="en-ZA" noProof="0"/>
          </a:p>
        </p:txBody>
      </p:sp>
      <p:sp>
        <p:nvSpPr>
          <p:cNvPr id="12" name="그림 개체 틀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여기에 이미지 삽입 또는 끌어서 놓기</a:t>
            </a:r>
          </a:p>
        </p:txBody>
      </p:sp>
      <p:sp>
        <p:nvSpPr>
          <p:cNvPr id="13" name="텍스트 개체 틀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rtlCol="0" anchor="t"/>
          <a:lstStyle>
            <a:lvl1pPr marL="0" indent="0" algn="l">
              <a:buFont typeface="Arial" panose="020B0604020202020204" pitchFamily="34" charset="0"/>
              <a:buNone/>
              <a:defRPr sz="2400">
                <a:latin typeface="+mj-lt"/>
              </a:defRPr>
            </a:lvl1pPr>
          </a:lstStyle>
          <a:p>
            <a:pPr lvl="0" rtl="0"/>
            <a:r>
              <a:rPr lang="ko-KR" altLang="en-US" noProof="0"/>
              <a:t>이름</a:t>
            </a:r>
            <a:endParaRPr lang="ko-KR" altLang="en-ZA" noProof="0"/>
          </a:p>
        </p:txBody>
      </p:sp>
      <p:sp>
        <p:nvSpPr>
          <p:cNvPr id="14" name="텍스트 개체 틀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rtlCol="0"/>
          <a:lstStyle>
            <a:lvl1pPr marL="0" indent="0" algn="l">
              <a:buNone/>
              <a:defRPr sz="1400">
                <a:solidFill>
                  <a:schemeClr val="tx1">
                    <a:lumMod val="50000"/>
                    <a:lumOff val="50000"/>
                  </a:schemeClr>
                </a:solidFill>
              </a:defRPr>
            </a:lvl1pPr>
          </a:lstStyle>
          <a:p>
            <a:pPr lvl="0" rtl="0"/>
            <a:r>
              <a:rPr lang="ko-KR" altLang="en-US" noProof="0"/>
              <a:t>간략한 소개</a:t>
            </a:r>
            <a:endParaRPr lang="ko-KR" altLang="en-ZA" noProof="0"/>
          </a:p>
        </p:txBody>
      </p:sp>
      <p:sp>
        <p:nvSpPr>
          <p:cNvPr id="15" name="텍스트 개체 틀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rtlCol="0"/>
          <a:lstStyle>
            <a:lvl1pPr marL="0" indent="0" algn="l">
              <a:buFont typeface="Arial" panose="020B0604020202020204" pitchFamily="34" charset="0"/>
              <a:buNone/>
              <a:defRPr sz="1400">
                <a:solidFill>
                  <a:schemeClr val="bg1">
                    <a:lumMod val="50000"/>
                  </a:schemeClr>
                </a:solidFill>
              </a:defRPr>
            </a:lvl1pPr>
          </a:lstStyle>
          <a:p>
            <a:pPr lvl="0" rtl="0"/>
            <a:r>
              <a:rPr lang="ko-KR" altLang="en-US" noProof="0"/>
              <a:t>직함</a:t>
            </a:r>
            <a:endParaRPr lang="ko-KR" altLang="en-ZA" noProof="0"/>
          </a:p>
        </p:txBody>
      </p:sp>
      <p:sp>
        <p:nvSpPr>
          <p:cNvPr id="16" name="그림 개체 틀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여기에 이미지 삽입 또는 끌어서 놓기</a:t>
            </a:r>
          </a:p>
        </p:txBody>
      </p:sp>
      <p:sp>
        <p:nvSpPr>
          <p:cNvPr id="17" name="텍스트 개체 틀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rtlCol="0" anchor="t"/>
          <a:lstStyle>
            <a:lvl1pPr marL="0" indent="0" algn="l">
              <a:buFont typeface="Arial" panose="020B0604020202020204" pitchFamily="34" charset="0"/>
              <a:buNone/>
              <a:defRPr sz="2400">
                <a:latin typeface="+mj-lt"/>
              </a:defRPr>
            </a:lvl1pPr>
          </a:lstStyle>
          <a:p>
            <a:pPr lvl="0" rtl="0"/>
            <a:r>
              <a:rPr lang="ko-KR" altLang="en-US" noProof="0"/>
              <a:t>이름</a:t>
            </a:r>
            <a:endParaRPr lang="ko-KR" altLang="en-ZA" noProof="0"/>
          </a:p>
        </p:txBody>
      </p:sp>
      <p:sp>
        <p:nvSpPr>
          <p:cNvPr id="18" name="텍스트 개체 틀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rtlCol="0"/>
          <a:lstStyle>
            <a:lvl1pPr marL="0" indent="0" algn="l">
              <a:buNone/>
              <a:defRPr sz="1400">
                <a:solidFill>
                  <a:schemeClr val="tx1">
                    <a:lumMod val="50000"/>
                    <a:lumOff val="50000"/>
                  </a:schemeClr>
                </a:solidFill>
              </a:defRPr>
            </a:lvl1pPr>
          </a:lstStyle>
          <a:p>
            <a:pPr lvl="0" rtl="0"/>
            <a:r>
              <a:rPr lang="ko-KR" altLang="en-US" noProof="0"/>
              <a:t>간략한 소개</a:t>
            </a:r>
            <a:endParaRPr lang="ko-KR" altLang="en-ZA" noProof="0"/>
          </a:p>
        </p:txBody>
      </p:sp>
      <p:sp>
        <p:nvSpPr>
          <p:cNvPr id="19" name="텍스트 개체 틀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rtlCol="0"/>
          <a:lstStyle>
            <a:lvl1pPr marL="0" indent="0" algn="l" rtl="0">
              <a:buFont typeface="Arial" panose="020B0604020202020204" pitchFamily="34" charset="0"/>
              <a:buNone/>
              <a:defRPr sz="1400">
                <a:solidFill>
                  <a:schemeClr val="bg1">
                    <a:lumMod val="50000"/>
                  </a:schemeClr>
                </a:solidFill>
              </a:defRPr>
            </a:lvl1pPr>
          </a:lstStyle>
          <a:p>
            <a:pPr lvl="0" rtl="0"/>
            <a:r>
              <a:rPr lang="ko-KR" altLang="en-US" noProof="0"/>
              <a:t>직함</a:t>
            </a:r>
            <a:endParaRPr lang="ko-KR" altLang="en-ZA" noProof="0"/>
          </a:p>
        </p:txBody>
      </p:sp>
      <p:sp>
        <p:nvSpPr>
          <p:cNvPr id="20" name="직사각형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1" name="직사각형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2" name="직사각형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p>
        </p:txBody>
      </p:sp>
      <p:sp>
        <p:nvSpPr>
          <p:cNvPr id="8" name="텍스트 개체 틀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9" name="텍스트 개체 틀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rtlCol="0"/>
          <a:lstStyle>
            <a:lvl1pPr marL="0" marR="0" indent="0" algn="l" defTabSz="914400" rtl="0" eaLnBrk="1" fontAlgn="auto" latinLnBrk="0" hangingPunct="1">
              <a:lnSpc>
                <a:spcPct val="90000"/>
              </a:lnSpc>
              <a:spcBef>
                <a:spcPts val="1000"/>
              </a:spcBef>
              <a:spcAft>
                <a:spcPts val="0"/>
              </a:spcAft>
              <a:buClr>
                <a:schemeClr val="accent1"/>
              </a:buClr>
              <a:buSzTx/>
              <a:buFont typeface="Calibri" panose="020F0502020204030204" pitchFamily="34" charset="0"/>
              <a:buNone/>
              <a:tabLst/>
              <a:defRPr sz="14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Calibri" panose="020F0502020204030204" pitchFamily="34" charset="0"/>
              <a:buNone/>
              <a:tabLst/>
              <a:defRPr/>
            </a:pPr>
            <a:r>
              <a:rPr lang="ko-KR" altLang="en-US" noProof="0"/>
              <a:t>직함</a:t>
            </a:r>
          </a:p>
        </p:txBody>
      </p:sp>
      <p:sp>
        <p:nvSpPr>
          <p:cNvPr id="10" name="텍스트 개체 틀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11" name="텍스트 개체 틀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rtlCol="0"/>
          <a:lstStyle>
            <a:lvl1pPr marL="0" indent="0" algn="l">
              <a:buNone/>
              <a:defRPr sz="1400">
                <a:solidFill>
                  <a:schemeClr val="tx1">
                    <a:lumMod val="50000"/>
                    <a:lumOff val="50000"/>
                  </a:schemeClr>
                </a:solidFill>
              </a:defRPr>
            </a:lvl1pPr>
          </a:lstStyle>
          <a:p>
            <a:pPr lvl="0" rtl="0"/>
            <a:r>
              <a:rPr lang="ko-KR" altLang="en-US" noProof="0"/>
              <a:t>직함</a:t>
            </a:r>
          </a:p>
        </p:txBody>
      </p:sp>
      <p:sp>
        <p:nvSpPr>
          <p:cNvPr id="12" name="텍스트 개체 틀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13" name="텍스트 개체 틀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rtlCol="0"/>
          <a:lstStyle>
            <a:lvl1pPr marL="0" indent="0" algn="l">
              <a:buNone/>
              <a:defRPr sz="1400">
                <a:solidFill>
                  <a:schemeClr val="tx1">
                    <a:lumMod val="50000"/>
                    <a:lumOff val="50000"/>
                  </a:schemeClr>
                </a:solidFill>
              </a:defRPr>
            </a:lvl1pPr>
          </a:lstStyle>
          <a:p>
            <a:pPr lvl="0" rtl="0"/>
            <a:r>
              <a:rPr lang="ko-KR" altLang="en-US" noProof="0"/>
              <a:t>직함</a:t>
            </a:r>
          </a:p>
        </p:txBody>
      </p:sp>
      <p:sp>
        <p:nvSpPr>
          <p:cNvPr id="14" name="텍스트 개체 틀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15" name="텍스트 개체 틀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rtlCol="0"/>
          <a:lstStyle>
            <a:lvl1pPr marL="0" indent="0" algn="l">
              <a:buNone/>
              <a:defRPr sz="1400">
                <a:solidFill>
                  <a:schemeClr val="tx1">
                    <a:lumMod val="50000"/>
                    <a:lumOff val="50000"/>
                  </a:schemeClr>
                </a:solidFill>
              </a:defRPr>
            </a:lvl1pPr>
          </a:lstStyle>
          <a:p>
            <a:pPr lvl="0" rtl="0"/>
            <a:r>
              <a:rPr lang="ko-KR" altLang="en-US" noProof="0"/>
              <a:t>직함</a:t>
            </a:r>
          </a:p>
        </p:txBody>
      </p:sp>
      <p:sp>
        <p:nvSpPr>
          <p:cNvPr id="16" name="텍스트 개체 틀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17" name="텍스트 개체 틀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rtlCol="0"/>
          <a:lstStyle>
            <a:lvl1pPr marL="0" indent="0" algn="l">
              <a:buNone/>
              <a:defRPr sz="1400">
                <a:solidFill>
                  <a:schemeClr val="tx1">
                    <a:lumMod val="50000"/>
                    <a:lumOff val="50000"/>
                  </a:schemeClr>
                </a:solidFill>
              </a:defRPr>
            </a:lvl1pPr>
          </a:lstStyle>
          <a:p>
            <a:pPr lvl="0" rtl="0"/>
            <a:r>
              <a:rPr lang="ko-KR" altLang="en-US" noProof="0"/>
              <a:t>직함</a:t>
            </a:r>
          </a:p>
        </p:txBody>
      </p:sp>
      <p:sp>
        <p:nvSpPr>
          <p:cNvPr id="18" name="그림 개체 틀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19" name="그림 개체 틀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0" name="그림 개체 틀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1" name="그림 개체 틀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2" name="그림 개체 틀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3" name="텍스트 개체 틀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rtlCol="0"/>
          <a:lstStyle>
            <a:lvl1pPr marL="0" indent="0" algn="l">
              <a:buFont typeface="Arial" panose="020B0604020202020204" pitchFamily="34" charset="0"/>
              <a:buNone/>
              <a:defRPr sz="2400">
                <a:latin typeface="+mj-lt"/>
              </a:defRPr>
            </a:lvl1pPr>
          </a:lstStyle>
          <a:p>
            <a:pPr lvl="0" rtl="0"/>
            <a:r>
              <a:rPr lang="ko-KR" altLang="en-US" noProof="0"/>
              <a:t>전체 이름</a:t>
            </a:r>
          </a:p>
        </p:txBody>
      </p:sp>
      <p:sp>
        <p:nvSpPr>
          <p:cNvPr id="24" name="텍스트 개체 틀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rtlCol="0"/>
          <a:lstStyle>
            <a:lvl1pPr marL="0" marR="0" indent="0" algn="l" defTabSz="914400" rtl="0" eaLnBrk="1" fontAlgn="auto" latinLnBrk="0" hangingPunct="1">
              <a:lnSpc>
                <a:spcPct val="90000"/>
              </a:lnSpc>
              <a:spcBef>
                <a:spcPts val="1000"/>
              </a:spcBef>
              <a:spcAft>
                <a:spcPts val="0"/>
              </a:spcAft>
              <a:buClr>
                <a:schemeClr val="accent1"/>
              </a:buClr>
              <a:buSzTx/>
              <a:buFont typeface="Calibri" panose="020F0502020204030204" pitchFamily="34" charset="0"/>
              <a:buNone/>
              <a:tabLst/>
              <a:defRPr sz="14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Calibri" panose="020F0502020204030204" pitchFamily="34" charset="0"/>
              <a:buNone/>
              <a:tabLst/>
              <a:defRPr/>
            </a:pPr>
            <a:r>
              <a:rPr lang="ko-KR" altLang="en-US" noProof="0"/>
              <a:t>직함</a:t>
            </a:r>
          </a:p>
        </p:txBody>
      </p:sp>
      <p:sp>
        <p:nvSpPr>
          <p:cNvPr id="25" name="그림 개체 틀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열">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1" name="텍스트 개체 틀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제목 슬라이드">
    <p:spTree>
      <p:nvGrpSpPr>
        <p:cNvPr id="1" name=""/>
        <p:cNvGrpSpPr/>
        <p:nvPr/>
      </p:nvGrpSpPr>
      <p:grpSpPr>
        <a:xfrm>
          <a:off x="0" y="0"/>
          <a:ext cx="0" cy="0"/>
          <a:chOff x="0" y="0"/>
          <a:chExt cx="0" cy="0"/>
        </a:xfrm>
      </p:grpSpPr>
      <p:sp>
        <p:nvSpPr>
          <p:cNvPr id="12" name="그림 개체 틀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rtlCol="0" anchor="ctr"/>
          <a:lstStyle>
            <a:lvl1pPr marL="0" indent="0" algn="r">
              <a:buNone/>
              <a:defRPr/>
            </a:lvl1pPr>
          </a:lstStyle>
          <a:p>
            <a:pPr rtl="0"/>
            <a:r>
              <a:rPr lang="ko-KR" altLang="en-US" noProof="0"/>
              <a:t>사진 삽입 또는 끌어서 놓기</a:t>
            </a:r>
          </a:p>
        </p:txBody>
      </p:sp>
      <p:sp>
        <p:nvSpPr>
          <p:cNvPr id="13" name="직사각형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p>
        </p:txBody>
      </p:sp>
      <p:sp>
        <p:nvSpPr>
          <p:cNvPr id="14" name="직사각형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rtlCol="0" anchor="b"/>
          <a:lstStyle>
            <a:lvl1pPr algn="l">
              <a:defRPr sz="5000">
                <a:solidFill>
                  <a:schemeClr val="tx1">
                    <a:lumMod val="75000"/>
                    <a:lumOff val="25000"/>
                  </a:schemeClr>
                </a:solidFill>
              </a:defRPr>
            </a:lvl1pPr>
          </a:lstStyle>
          <a:p>
            <a:pPr rtl="0"/>
            <a:r>
              <a:rPr lang="ko-KR" altLang="en-US" noProof="0"/>
              <a:t>표지 제목 </a:t>
            </a:r>
            <a:r>
              <a:rPr lang="en-US" altLang="ko-KR" noProof="0"/>
              <a:t>2</a:t>
            </a:r>
            <a:endParaRPr lang="ko-KR" altLang="en-US" noProof="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rtlCol="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6" name="그림 개체 틀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rtlCol="0" anchor="ctr"/>
          <a:lstStyle>
            <a:lvl1pPr marL="0" indent="0" algn="ctr">
              <a:buNone/>
              <a:defRPr/>
            </a:lvl1pPr>
          </a:lstStyle>
          <a:p>
            <a:pPr rtl="0"/>
            <a:r>
              <a:rPr lang="ko-KR" altLang="en-US" noProof="0"/>
              <a:t>그림을 추가하려면 아이콘을 클릭하십시오</a:t>
            </a:r>
          </a:p>
        </p:txBody>
      </p:sp>
      <p:pic>
        <p:nvPicPr>
          <p:cNvPr id="8" name="그림 7" descr="클립아트이(가) 표시된 사진&#10;&#10;높은 신뢰도로 생성된 설명">
            <a:extLst>
              <a:ext uri="{FF2B5EF4-FFF2-40B4-BE49-F238E27FC236}">
                <a16:creationId xmlns:a16="http://schemas.microsoft.com/office/drawing/2014/main" id="{0BEB066F-A42C-4B2B-BD69-DD45A18B7466}"/>
              </a:ext>
            </a:extLst>
          </p:cNvPr>
          <p:cNvPicPr>
            <a:picLocks noChangeAspect="1"/>
          </p:cNvPicPr>
          <p:nvPr userDrawn="1"/>
        </p:nvPicPr>
        <p:blipFill>
          <a:blip r:embed="rId2"/>
          <a:stretch>
            <a:fillRect/>
          </a:stretch>
        </p:blipFill>
        <p:spPr>
          <a:xfrm>
            <a:off x="10190375" y="246255"/>
            <a:ext cx="1781666" cy="642989"/>
          </a:xfrm>
          <a:prstGeom prst="rect">
            <a:avLst/>
          </a:prstGeom>
        </p:spPr>
      </p:pic>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열">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7" name="바닥글 개체 틀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8" name="슬라이드 번호 개체 틀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3" name="텍스트 개체 틀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5" name="텍스트 개체 틀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7" name="텍스트 개체 틀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3" name="텍스트 개체 틀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 편집</a:t>
            </a:r>
          </a:p>
        </p:txBody>
      </p:sp>
      <p:sp>
        <p:nvSpPr>
          <p:cNvPr id="4" name="내용 개체 틀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0" name="바닥글 개체 틀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11" name="슬라이드 번호 개체 틀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8" name="텍스트 개체 틀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12" name="텍스트 개체 틀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ko-KR" altLang="en-US" noProof="0"/>
              <a:t>마스터 텍스트 스타일 편집</a:t>
            </a:r>
          </a:p>
        </p:txBody>
      </p:sp>
      <p:cxnSp>
        <p:nvCxnSpPr>
          <p:cNvPr id="9" name="직선 연결선(S)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5" name="텍스트 개체 틀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sp>
        <p:nvSpPr>
          <p:cNvPr id="8" name="직사각형 7">
            <a:extLst>
              <a:ext uri="{FF2B5EF4-FFF2-40B4-BE49-F238E27FC236}">
                <a16:creationId xmlns:a16="http://schemas.microsoft.com/office/drawing/2014/main" id="{66F19141-6638-49D5-80D2-695EE5A8C850}"/>
              </a:ext>
            </a:extLst>
          </p:cNvPr>
          <p:cNvSpPr/>
          <p:nvPr userDrawn="1"/>
        </p:nvSpPr>
        <p:spPr>
          <a:xfrm>
            <a:off x="9825071" y="6053959"/>
            <a:ext cx="1437815" cy="52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비어 있음">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2" name="제목 1">
            <a:extLst>
              <a:ext uri="{FF2B5EF4-FFF2-40B4-BE49-F238E27FC236}">
                <a16:creationId xmlns:a16="http://schemas.microsoft.com/office/drawing/2014/main" id="{698C95A7-836C-4CD7-8EB0-6C95903F0A05}"/>
              </a:ext>
            </a:extLst>
          </p:cNvPr>
          <p:cNvSpPr>
            <a:spLocks noGrp="1"/>
          </p:cNvSpPr>
          <p:nvPr>
            <p:ph type="title"/>
          </p:nvPr>
        </p:nvSpPr>
        <p:spPr/>
        <p:txBody>
          <a:bodyPr rtlCol="0"/>
          <a:lstStyle/>
          <a:p>
            <a:pPr rtl="0"/>
            <a:r>
              <a:rPr lang="ko-KR" altLang="en-US" noProof="0"/>
              <a:t>마스터 제목 스타일 편집</a:t>
            </a:r>
          </a:p>
        </p:txBody>
      </p:sp>
      <p:sp>
        <p:nvSpPr>
          <p:cNvPr id="7" name="직사각형 6">
            <a:extLst>
              <a:ext uri="{FF2B5EF4-FFF2-40B4-BE49-F238E27FC236}">
                <a16:creationId xmlns:a16="http://schemas.microsoft.com/office/drawing/2014/main" id="{F5A2BCA3-5868-4287-8B6B-0673A5C2D621}"/>
              </a:ext>
            </a:extLst>
          </p:cNvPr>
          <p:cNvSpPr/>
          <p:nvPr userDrawn="1"/>
        </p:nvSpPr>
        <p:spPr>
          <a:xfrm>
            <a:off x="9843989" y="6053959"/>
            <a:ext cx="1437815" cy="52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CE9285F-D225-4A09-9017-85A7FF8B6549}"/>
              </a:ext>
            </a:extLst>
          </p:cNvPr>
          <p:cNvSpPr/>
          <p:nvPr userDrawn="1"/>
        </p:nvSpPr>
        <p:spPr>
          <a:xfrm>
            <a:off x="9920717" y="6130681"/>
            <a:ext cx="1437815" cy="52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제목 슬라이드">
    <p:spTree>
      <p:nvGrpSpPr>
        <p:cNvPr id="1" name=""/>
        <p:cNvGrpSpPr/>
        <p:nvPr/>
      </p:nvGrpSpPr>
      <p:grpSpPr>
        <a:xfrm>
          <a:off x="0" y="0"/>
          <a:ext cx="0" cy="0"/>
          <a:chOff x="0" y="0"/>
          <a:chExt cx="0" cy="0"/>
        </a:xfrm>
      </p:grpSpPr>
      <p:sp>
        <p:nvSpPr>
          <p:cNvPr id="12" name="그림 개체 틀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rtlCol="0" anchor="t"/>
          <a:lstStyle>
            <a:lvl1pPr marL="0" indent="0" algn="ctr">
              <a:buNone/>
              <a:defRPr/>
            </a:lvl1pPr>
          </a:lstStyle>
          <a:p>
            <a:pPr rtl="0"/>
            <a:r>
              <a:rPr lang="ko-KR" altLang="en-US" noProof="0"/>
              <a:t>사진 삽입 또는 끌어서 놓기</a:t>
            </a:r>
          </a:p>
        </p:txBody>
      </p:sp>
      <p:sp>
        <p:nvSpPr>
          <p:cNvPr id="13" name="직사각형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4" name="직사각형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rtlCol="0" anchor="b"/>
          <a:lstStyle>
            <a:lvl1pPr algn="l">
              <a:defRPr sz="6600">
                <a:solidFill>
                  <a:schemeClr val="tx1">
                    <a:lumMod val="75000"/>
                    <a:lumOff val="25000"/>
                  </a:schemeClr>
                </a:solidFill>
              </a:defRPr>
            </a:lvl1pPr>
          </a:lstStyle>
          <a:p>
            <a:pPr rtl="0"/>
            <a:r>
              <a:rPr lang="ko-KR" altLang="en-US" noProof="0"/>
              <a:t>감사합니다</a:t>
            </a:r>
            <a:r>
              <a:rPr lang="en-US" altLang="ko-KR" noProof="0"/>
              <a:t>!</a:t>
            </a:r>
            <a:endParaRPr lang="ko-KR" altLang="en-ZA" noProof="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rtlCol="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전체 이름</a:t>
            </a:r>
            <a:endParaRPr lang="ko-KR" altLang="en-ZA" noProof="0"/>
          </a:p>
        </p:txBody>
      </p:sp>
      <p:sp>
        <p:nvSpPr>
          <p:cNvPr id="5" name="텍스트 개체 틀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전화 번호</a:t>
            </a:r>
            <a:endParaRPr lang="ko-KR" altLang="en-ZA" noProof="0"/>
          </a:p>
        </p:txBody>
      </p:sp>
      <p:sp>
        <p:nvSpPr>
          <p:cNvPr id="11" name="텍스트 개체 틀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rtlCol="0"/>
          <a:lstStyle>
            <a:lvl1pPr marL="0" indent="0">
              <a:buNone/>
              <a:defRPr/>
            </a:lvl1pPr>
          </a:lstStyle>
          <a:p>
            <a:pPr lvl="0" rtl="0"/>
            <a:r>
              <a:rPr lang="ko-KR" altLang="en-US" noProof="0"/>
              <a:t>전자 메일</a:t>
            </a:r>
            <a:endParaRPr lang="ko-KR" altLang="en-ZA" noProof="0"/>
          </a:p>
        </p:txBody>
      </p:sp>
      <p:sp>
        <p:nvSpPr>
          <p:cNvPr id="16" name="텍스트 개체 틀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rtlCol="0"/>
          <a:lstStyle>
            <a:lvl1pPr marL="0" indent="0">
              <a:buNone/>
              <a:defRPr/>
            </a:lvl1pPr>
          </a:lstStyle>
          <a:p>
            <a:pPr lvl="0" rtl="0"/>
            <a:r>
              <a:rPr lang="ko-KR" altLang="en-US" noProof="0"/>
              <a:t>웹 사이트</a:t>
            </a:r>
            <a:endParaRPr lang="ko-KR" altLang="en-ZA" noProof="0"/>
          </a:p>
        </p:txBody>
      </p:sp>
    </p:spTree>
    <p:extLst>
      <p:ext uri="{BB962C8B-B14F-4D97-AF65-F5344CB8AC3E}">
        <p14:creationId xmlns:p14="http://schemas.microsoft.com/office/powerpoint/2010/main" val="310474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rtlCol="0" anchor="ctr"/>
          <a:lstStyle>
            <a:lvl1pPr marL="0" indent="0" algn="l">
              <a:buNone/>
              <a:defRPr/>
            </a:lvl1pPr>
          </a:lstStyle>
          <a:p>
            <a:pPr rtl="0"/>
            <a:r>
              <a:rPr lang="ko-KR" altLang="en-US" noProof="0"/>
              <a:t>사진 삽입 또는 끌어서 놓기</a:t>
            </a:r>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rtlCol="0" anchor="b"/>
          <a:lstStyle>
            <a:lvl1pPr algn="l">
              <a:defRPr sz="5000" baseline="0">
                <a:solidFill>
                  <a:schemeClr val="tx1">
                    <a:lumMod val="75000"/>
                    <a:lumOff val="25000"/>
                  </a:schemeClr>
                </a:solidFill>
              </a:defRPr>
            </a:lvl1pPr>
          </a:lstStyle>
          <a:p>
            <a:pPr rtl="0"/>
            <a:r>
              <a:rPr lang="ko-KR" altLang="en-US" noProof="0"/>
              <a:t>구분선 슬라이드 제목</a:t>
            </a:r>
            <a:endParaRPr lang="ko-KR" altLang="en-ZA" noProof="0"/>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rtlCol="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ZA" noProof="0"/>
          </a:p>
        </p:txBody>
      </p:sp>
      <p:sp>
        <p:nvSpPr>
          <p:cNvPr id="5" name="슬라이드 번호 개체 틀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rtlCol="0"/>
          <a:lstStyle/>
          <a:p>
            <a:pPr rtl="0"/>
            <a:fld id="{19B51A1E-902D-48AF-9020-955120F399B6}" type="slidenum">
              <a:rPr lang="en-ZA" altLang="ko-KR" noProof="0" smtClean="0"/>
              <a:pPr rtl="0"/>
              <a:t>‹#›</a:t>
            </a:fld>
            <a:endParaRPr lang="ko-KR" altLang="en-US" noProof="0"/>
          </a:p>
        </p:txBody>
      </p:sp>
      <p:sp>
        <p:nvSpPr>
          <p:cNvPr id="9" name="바닥글 개체 틀 8">
            <a:extLst>
              <a:ext uri="{FF2B5EF4-FFF2-40B4-BE49-F238E27FC236}">
                <a16:creationId xmlns:a16="http://schemas.microsoft.com/office/drawing/2014/main" id="{827C91B9-2B28-435F-8A65-9FB91CE2F765}"/>
              </a:ext>
            </a:extLst>
          </p:cNvPr>
          <p:cNvSpPr>
            <a:spLocks noGrp="1"/>
          </p:cNvSpPr>
          <p:nvPr>
            <p:ph type="ftr" sz="quarter" idx="12"/>
          </p:nvPr>
        </p:nvSpPr>
        <p:spPr/>
        <p:txBody>
          <a:bodyPr rtlCol="0"/>
          <a:lstStyle/>
          <a:p>
            <a:pPr rtl="0"/>
            <a:r>
              <a:rPr lang="ko-KR" altLang="en-US" noProof="0"/>
              <a:t>바닥글 추가</a:t>
            </a:r>
          </a:p>
        </p:txBody>
      </p:sp>
      <p:sp>
        <p:nvSpPr>
          <p:cNvPr id="8" name="그림 개체 틀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rtlCol="0" anchor="ctr"/>
          <a:lstStyle>
            <a:lvl1pPr marL="0" indent="0" algn="ctr">
              <a:buNone/>
              <a:defRPr/>
            </a:lvl1pPr>
          </a:lstStyle>
          <a:p>
            <a:pPr rtl="0"/>
            <a:r>
              <a:rPr lang="ko-KR" altLang="en-US" noProof="0"/>
              <a:t>그림을 추가하려면 아이콘을 클릭하십시오</a:t>
            </a:r>
            <a:endParaRPr lang="ko-KR" altLang="en-ZA" noProof="0"/>
          </a:p>
        </p:txBody>
      </p:sp>
      <p:pic>
        <p:nvPicPr>
          <p:cNvPr id="10" name="그림 9" descr="클립아트이(가) 표시된 사진&#10;&#10;높은 신뢰도로 생성된 설명">
            <a:extLst>
              <a:ext uri="{FF2B5EF4-FFF2-40B4-BE49-F238E27FC236}">
                <a16:creationId xmlns:a16="http://schemas.microsoft.com/office/drawing/2014/main" id="{AD0E9195-328F-4BA9-AD6E-99648ED6141D}"/>
              </a:ext>
            </a:extLst>
          </p:cNvPr>
          <p:cNvPicPr>
            <a:picLocks noChangeAspect="1"/>
          </p:cNvPicPr>
          <p:nvPr userDrawn="1"/>
        </p:nvPicPr>
        <p:blipFill>
          <a:blip r:embed="rId2"/>
          <a:stretch>
            <a:fillRect/>
          </a:stretch>
        </p:blipFill>
        <p:spPr>
          <a:xfrm>
            <a:off x="10190375" y="246255"/>
            <a:ext cx="1781666" cy="642989"/>
          </a:xfrm>
          <a:prstGeom prst="rect">
            <a:avLst/>
          </a:prstGeom>
        </p:spPr>
      </p:pic>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p>
        </p:txBody>
      </p:sp>
      <p:sp>
        <p:nvSpPr>
          <p:cNvPr id="2" name="제목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rtlCol="0" anchor="b"/>
          <a:lstStyle>
            <a:lvl1pPr algn="l">
              <a:defRPr sz="5000">
                <a:solidFill>
                  <a:schemeClr val="tx1">
                    <a:lumMod val="75000"/>
                    <a:lumOff val="25000"/>
                  </a:schemeClr>
                </a:solidFill>
              </a:defRPr>
            </a:lvl1pPr>
          </a:lstStyle>
          <a:p>
            <a:pPr rtl="0"/>
            <a:r>
              <a:rPr lang="ko-KR" altLang="en-US" noProof="0"/>
              <a:t>클릭하여 제목 편집</a:t>
            </a:r>
          </a:p>
        </p:txBody>
      </p:sp>
      <p:sp>
        <p:nvSpPr>
          <p:cNvPr id="3" name="부제목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rtlCol="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5" name="슬라이드 번호 개체 틀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rtlCol="0"/>
          <a:lstStyle/>
          <a:p>
            <a:pPr rtl="0"/>
            <a:fld id="{19B51A1E-902D-48AF-9020-955120F399B6}" type="slidenum">
              <a:rPr lang="en-ZA" altLang="ko-KR" noProof="0" smtClean="0"/>
              <a:pPr rtl="0"/>
              <a:t>‹#›</a:t>
            </a:fld>
            <a:endParaRPr lang="ko-KR" altLang="en-US" noProof="0"/>
          </a:p>
        </p:txBody>
      </p:sp>
      <p:sp>
        <p:nvSpPr>
          <p:cNvPr id="9" name="바닥글 개체 틀 8">
            <a:extLst>
              <a:ext uri="{FF2B5EF4-FFF2-40B4-BE49-F238E27FC236}">
                <a16:creationId xmlns:a16="http://schemas.microsoft.com/office/drawing/2014/main" id="{827C91B9-2B28-435F-8A65-9FB91CE2F765}"/>
              </a:ext>
            </a:extLst>
          </p:cNvPr>
          <p:cNvSpPr>
            <a:spLocks noGrp="1"/>
          </p:cNvSpPr>
          <p:nvPr>
            <p:ph type="ftr" sz="quarter" idx="12"/>
          </p:nvPr>
        </p:nvSpPr>
        <p:spPr/>
        <p:txBody>
          <a:bodyPr rtlCol="0"/>
          <a:lstStyle/>
          <a:p>
            <a:pPr rtl="0"/>
            <a:r>
              <a:rPr lang="ko-KR" altLang="en-US" noProof="0"/>
              <a:t>바닥글 추가</a:t>
            </a:r>
          </a:p>
        </p:txBody>
      </p:sp>
      <p:sp>
        <p:nvSpPr>
          <p:cNvPr id="12" name="그림 개체 틀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rtlCol="0" anchor="ctr"/>
          <a:lstStyle>
            <a:lvl1pPr marL="0" indent="0" algn="ctr">
              <a:buNone/>
              <a:defRPr/>
            </a:lvl1pPr>
          </a:lstStyle>
          <a:p>
            <a:pPr rtl="0"/>
            <a:r>
              <a:rPr lang="ko-KR" altLang="en-US" noProof="0"/>
              <a:t>그림을 추가하려면 아이콘을 클릭하십시오</a:t>
            </a:r>
          </a:p>
        </p:txBody>
      </p:sp>
      <p:sp>
        <p:nvSpPr>
          <p:cNvPr id="13" name="그림 개체 틀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rtlCol="0" anchor="ctr"/>
          <a:lstStyle>
            <a:lvl1pPr marL="0" indent="0" algn="ctr">
              <a:buNone/>
              <a:defRPr/>
            </a:lvl1pPr>
          </a:lstStyle>
          <a:p>
            <a:pPr rtl="0"/>
            <a:r>
              <a:rPr lang="ko-KR" altLang="en-US" noProof="0"/>
              <a:t>그림을 추가하려면 아이콘을 클릭하십시오</a:t>
            </a:r>
          </a:p>
        </p:txBody>
      </p:sp>
      <p:sp>
        <p:nvSpPr>
          <p:cNvPr id="16" name="텍스트 개체 틀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rtlCol="0"/>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pic>
        <p:nvPicPr>
          <p:cNvPr id="10" name="그림 9" descr="클립아트이(가) 표시된 사진&#10;&#10;높은 신뢰도로 생성된 설명">
            <a:extLst>
              <a:ext uri="{FF2B5EF4-FFF2-40B4-BE49-F238E27FC236}">
                <a16:creationId xmlns:a16="http://schemas.microsoft.com/office/drawing/2014/main" id="{FB299123-87E1-431E-97E2-CBEF1934A156}"/>
              </a:ext>
            </a:extLst>
          </p:cNvPr>
          <p:cNvPicPr>
            <a:picLocks noChangeAspect="1"/>
          </p:cNvPicPr>
          <p:nvPr userDrawn="1"/>
        </p:nvPicPr>
        <p:blipFill>
          <a:blip r:embed="rId2"/>
          <a:stretch>
            <a:fillRect/>
          </a:stretch>
        </p:blipFill>
        <p:spPr>
          <a:xfrm>
            <a:off x="10190375" y="246255"/>
            <a:ext cx="1781666" cy="642989"/>
          </a:xfrm>
          <a:prstGeom prst="rect">
            <a:avLst/>
          </a:prstGeom>
        </p:spPr>
      </p:pic>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latin typeface="+mj-ea"/>
                <a:ea typeface="+mj-ea"/>
              </a:defRPr>
            </a:lvl1pPr>
          </a:lstStyle>
          <a:p>
            <a:pPr rtl="0"/>
            <a:r>
              <a:rPr lang="ko-KR" altLang="en-US" noProof="0"/>
              <a:t>마스터 제목 스타일 편집</a:t>
            </a:r>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latin typeface="+mj-ea"/>
                <a:ea typeface="+mj-ea"/>
              </a:defRPr>
            </a:lvl1pPr>
          </a:lstStyle>
          <a:p>
            <a:r>
              <a:rPr lang="ko-KR" altLang="en-US"/>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latin typeface="+mj-ea"/>
                <a:ea typeface="+mj-ea"/>
              </a:defRPr>
            </a:lvl1pPr>
          </a:lstStyle>
          <a:p>
            <a:fld id="{19B51A1E-902D-48AF-9020-955120F399B6}" type="slidenum">
              <a:rPr lang="en-ZA" altLang="ko-KR" smtClean="0"/>
              <a:pPr/>
              <a:t>‹#›</a:t>
            </a:fld>
            <a:endParaRPr lang="ko-KR" altLang="en-US"/>
          </a:p>
        </p:txBody>
      </p:sp>
      <p:sp>
        <p:nvSpPr>
          <p:cNvPr id="5" name="텍스트 개체 틀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mj-ea"/>
                <a:ea typeface="+mj-ea"/>
              </a:defRPr>
            </a:lvl1pPr>
          </a:lstStyle>
          <a:p>
            <a:pPr lvl="0" rtl="0"/>
            <a:r>
              <a:rPr lang="ko-KR" altLang="en-US" noProof="0"/>
              <a:t>글머리 기호 </a:t>
            </a:r>
            <a:r>
              <a:rPr lang="en-US" altLang="ko-KR" noProof="0"/>
              <a:t>1</a:t>
            </a:r>
            <a:endParaRPr lang="ko-KR" altLang="en-US" noProof="0"/>
          </a:p>
        </p:txBody>
      </p:sp>
      <p:sp>
        <p:nvSpPr>
          <p:cNvPr id="8" name="텍스트 개체 틀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rtlCol="0"/>
          <a:lstStyle>
            <a:lvl1pPr marL="0" indent="0" algn="ctr">
              <a:buNone/>
              <a:defRPr sz="1400">
                <a:solidFill>
                  <a:schemeClr val="tx1">
                    <a:lumMod val="75000"/>
                    <a:lumOff val="25000"/>
                  </a:schemeClr>
                </a:solidFill>
                <a:latin typeface="+mj-ea"/>
                <a:ea typeface="+mj-ea"/>
              </a:defRPr>
            </a:lvl1pPr>
          </a:lstStyle>
          <a:p>
            <a:pPr lvl="0" rtl="0"/>
            <a:r>
              <a:rPr lang="ko-KR" altLang="en-US" noProof="0"/>
              <a:t>글머리 기호 설명</a:t>
            </a:r>
          </a:p>
        </p:txBody>
      </p:sp>
      <p:sp>
        <p:nvSpPr>
          <p:cNvPr id="9" name="텍스트 개체 틀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mj-ea"/>
                <a:ea typeface="+mj-ea"/>
              </a:defRPr>
            </a:lvl1pPr>
          </a:lstStyle>
          <a:p>
            <a:pPr lvl="0" rtl="0"/>
            <a:r>
              <a:rPr lang="ko-KR" altLang="en-US" noProof="0"/>
              <a:t>글머리 기호 </a:t>
            </a:r>
            <a:r>
              <a:rPr lang="en-US" altLang="ko-KR" noProof="0"/>
              <a:t>2</a:t>
            </a:r>
            <a:endParaRPr lang="ko-KR" altLang="en-US" noProof="0"/>
          </a:p>
        </p:txBody>
      </p:sp>
      <p:sp>
        <p:nvSpPr>
          <p:cNvPr id="10" name="텍스트 개체 틀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rtlCol="0"/>
          <a:lstStyle>
            <a:lvl1pPr marL="0" indent="0" algn="ctr">
              <a:buNone/>
              <a:defRPr sz="1400">
                <a:solidFill>
                  <a:schemeClr val="tx1">
                    <a:lumMod val="75000"/>
                    <a:lumOff val="25000"/>
                  </a:schemeClr>
                </a:solidFill>
                <a:latin typeface="+mj-ea"/>
                <a:ea typeface="+mj-ea"/>
              </a:defRPr>
            </a:lvl1pPr>
          </a:lstStyle>
          <a:p>
            <a:pPr lvl="0" rtl="0"/>
            <a:r>
              <a:rPr lang="ko-KR" altLang="en-US" noProof="0"/>
              <a:t>글머리 기호 설명</a:t>
            </a:r>
          </a:p>
        </p:txBody>
      </p:sp>
      <p:sp>
        <p:nvSpPr>
          <p:cNvPr id="11" name="텍스트 개체 틀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mj-ea"/>
                <a:ea typeface="+mj-ea"/>
              </a:defRPr>
            </a:lvl1pPr>
          </a:lstStyle>
          <a:p>
            <a:pPr lvl="0" rtl="0"/>
            <a:r>
              <a:rPr lang="ko-KR" altLang="en-US" noProof="0"/>
              <a:t>글머리 기호 </a:t>
            </a:r>
            <a:r>
              <a:rPr lang="en-US" altLang="ko-KR" noProof="0"/>
              <a:t>3</a:t>
            </a:r>
            <a:endParaRPr lang="ko-KR" altLang="en-US" noProof="0"/>
          </a:p>
        </p:txBody>
      </p:sp>
      <p:sp>
        <p:nvSpPr>
          <p:cNvPr id="12" name="텍스트 개체 틀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rtlCol="0"/>
          <a:lstStyle>
            <a:lvl1pPr marL="0" indent="0" algn="ctr">
              <a:buNone/>
              <a:defRPr sz="1400">
                <a:solidFill>
                  <a:schemeClr val="tx1">
                    <a:lumMod val="75000"/>
                    <a:lumOff val="25000"/>
                  </a:schemeClr>
                </a:solidFill>
                <a:latin typeface="+mj-ea"/>
                <a:ea typeface="+mj-ea"/>
              </a:defRPr>
            </a:lvl1pPr>
          </a:lstStyle>
          <a:p>
            <a:pPr lvl="0" rtl="0"/>
            <a:r>
              <a:rPr lang="ko-KR" altLang="en-US" noProof="0"/>
              <a:t>글머리 기호 설명</a:t>
            </a:r>
          </a:p>
        </p:txBody>
      </p:sp>
      <p:sp>
        <p:nvSpPr>
          <p:cNvPr id="13" name="텍스트 개체 틀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mj-ea"/>
                <a:ea typeface="+mj-ea"/>
              </a:defRPr>
            </a:lvl1pPr>
          </a:lstStyle>
          <a:p>
            <a:pPr lvl="0" rtl="0"/>
            <a:r>
              <a:rPr lang="ko-KR" altLang="en-US" noProof="0"/>
              <a:t>글머리 기호 </a:t>
            </a:r>
            <a:r>
              <a:rPr lang="en-US" altLang="ko-KR" noProof="0"/>
              <a:t>4</a:t>
            </a:r>
            <a:endParaRPr lang="ko-KR" altLang="en-US" noProof="0"/>
          </a:p>
        </p:txBody>
      </p:sp>
      <p:sp>
        <p:nvSpPr>
          <p:cNvPr id="14" name="텍스트 개체 틀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rtlCol="0"/>
          <a:lstStyle>
            <a:lvl1pPr marL="0" indent="0" algn="ctr">
              <a:buNone/>
              <a:defRPr sz="1400">
                <a:solidFill>
                  <a:schemeClr val="tx1">
                    <a:lumMod val="75000"/>
                    <a:lumOff val="25000"/>
                  </a:schemeClr>
                </a:solidFill>
                <a:latin typeface="+mj-ea"/>
                <a:ea typeface="+mj-ea"/>
              </a:defRPr>
            </a:lvl1pPr>
          </a:lstStyle>
          <a:p>
            <a:pPr lvl="0" rtl="0"/>
            <a:r>
              <a:rPr lang="ko-KR" altLang="en-US" noProof="0"/>
              <a:t>글머리 기호 설명</a:t>
            </a:r>
          </a:p>
        </p:txBody>
      </p:sp>
      <p:sp>
        <p:nvSpPr>
          <p:cNvPr id="15" name="텍스트 개체 틀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mj-ea"/>
                <a:ea typeface="+mj-ea"/>
              </a:defRPr>
            </a:lvl1pPr>
          </a:lstStyle>
          <a:p>
            <a:pPr lvl="0" rtl="0"/>
            <a:r>
              <a:rPr lang="ko-KR" altLang="en-US" noProof="0"/>
              <a:t>글머리 기호 </a:t>
            </a:r>
            <a:r>
              <a:rPr lang="en-US" altLang="ko-KR" noProof="0"/>
              <a:t>5</a:t>
            </a:r>
            <a:endParaRPr lang="ko-KR" altLang="en-US" noProof="0"/>
          </a:p>
        </p:txBody>
      </p:sp>
      <p:sp>
        <p:nvSpPr>
          <p:cNvPr id="16" name="텍스트 개체 틀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rtlCol="0"/>
          <a:lstStyle>
            <a:lvl1pPr marL="0" indent="0" algn="ctr">
              <a:buNone/>
              <a:defRPr sz="1400">
                <a:solidFill>
                  <a:schemeClr val="tx1">
                    <a:lumMod val="75000"/>
                    <a:lumOff val="25000"/>
                  </a:schemeClr>
                </a:solidFill>
                <a:latin typeface="+mj-ea"/>
                <a:ea typeface="+mj-ea"/>
              </a:defRPr>
            </a:lvl1pPr>
          </a:lstStyle>
          <a:p>
            <a:pPr lvl="0" rtl="0"/>
            <a:r>
              <a:rPr lang="ko-KR" altLang="en-US" noProof="0"/>
              <a:t>글머리 기호 설명</a:t>
            </a:r>
          </a:p>
        </p:txBody>
      </p:sp>
      <p:sp>
        <p:nvSpPr>
          <p:cNvPr id="17" name="그림 개체 틀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j-ea"/>
                <a:ea typeface="+mj-ea"/>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18" name="그림 개체 틀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j-ea"/>
                <a:ea typeface="+mj-ea"/>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19" name="그림 개체 틀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j-ea"/>
                <a:ea typeface="+mj-ea"/>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0" name="그림 개체 틀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j-ea"/>
                <a:ea typeface="+mj-ea"/>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1" name="그림 개체 틀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j-ea"/>
                <a:ea typeface="+mj-ea"/>
                <a:cs typeface="Times New Roman" panose="02020603050405020304" pitchFamily="18" charset="0"/>
              </a:defRPr>
            </a:lvl1pPr>
          </a:lstStyle>
          <a:p>
            <a:pPr marL="266700" lvl="0" indent="-266700" algn="ctr" rtl="0"/>
            <a:r>
              <a:rPr lang="ko-KR" altLang="en-US" noProof="0"/>
              <a:t>그림을 추가하려면 아이콘을 클릭하십시오</a:t>
            </a:r>
          </a:p>
        </p:txBody>
      </p:sp>
      <p:sp>
        <p:nvSpPr>
          <p:cNvPr id="22" name="텍스트 개체 틀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rtlCol="0"/>
          <a:lstStyle>
            <a:lvl1pPr marL="0" indent="0">
              <a:buNone/>
              <a:defRPr>
                <a:latin typeface="+mj-ea"/>
                <a:ea typeface="+mj-ea"/>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p>
        </p:txBody>
      </p:sp>
      <p:sp>
        <p:nvSpPr>
          <p:cNvPr id="23" name="직사각형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mj-ea"/>
              <a:ea typeface="+mj-ea"/>
            </a:endParaRPr>
          </a:p>
        </p:txBody>
      </p:sp>
      <p:sp>
        <p:nvSpPr>
          <p:cNvPr id="24" name="직사각형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mj-ea"/>
              <a:ea typeface="+mj-ea"/>
            </a:endParaRPr>
          </a:p>
        </p:txBody>
      </p:sp>
      <p:sp>
        <p:nvSpPr>
          <p:cNvPr id="25" name="직사각형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mj-ea"/>
              <a:ea typeface="+mj-ea"/>
            </a:endParaRPr>
          </a:p>
        </p:txBody>
      </p:sp>
      <p:sp>
        <p:nvSpPr>
          <p:cNvPr id="26" name="직사각형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mj-ea"/>
              <a:ea typeface="+mj-ea"/>
            </a:endParaRPr>
          </a:p>
        </p:txBody>
      </p:sp>
      <p:sp>
        <p:nvSpPr>
          <p:cNvPr id="27" name="직사각형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mj-ea"/>
              <a:ea typeface="+mj-ea"/>
            </a:endParaRPr>
          </a:p>
        </p:txBody>
      </p:sp>
      <p:pic>
        <p:nvPicPr>
          <p:cNvPr id="28" name="그림 27" descr="클립아트이(가) 표시된 사진&#10;&#10;높은 신뢰도로 생성된 설명">
            <a:extLst>
              <a:ext uri="{FF2B5EF4-FFF2-40B4-BE49-F238E27FC236}">
                <a16:creationId xmlns:a16="http://schemas.microsoft.com/office/drawing/2014/main" id="{154BC4CE-8B80-4A57-9298-402452603AA8}"/>
              </a:ext>
            </a:extLst>
          </p:cNvPr>
          <p:cNvPicPr>
            <a:picLocks noChangeAspect="1"/>
          </p:cNvPicPr>
          <p:nvPr userDrawn="1"/>
        </p:nvPicPr>
        <p:blipFill>
          <a:blip r:embed="rId2"/>
          <a:stretch>
            <a:fillRect/>
          </a:stretch>
        </p:blipFill>
        <p:spPr>
          <a:xfrm>
            <a:off x="10190375" y="246255"/>
            <a:ext cx="1781666" cy="642989"/>
          </a:xfrm>
          <a:prstGeom prst="rect">
            <a:avLst/>
          </a:prstGeom>
        </p:spPr>
      </p:pic>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제목만">
    <p:spTree>
      <p:nvGrpSpPr>
        <p:cNvPr id="1" name=""/>
        <p:cNvGrpSpPr/>
        <p:nvPr/>
      </p:nvGrpSpPr>
      <p:grpSpPr>
        <a:xfrm>
          <a:off x="0" y="0"/>
          <a:ext cx="0" cy="0"/>
          <a:chOff x="0" y="0"/>
          <a:chExt cx="0" cy="0"/>
        </a:xfrm>
      </p:grpSpPr>
      <p:sp>
        <p:nvSpPr>
          <p:cNvPr id="23" name="그림 개체 틀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rtlCol="0" anchor="ctr"/>
          <a:lstStyle>
            <a:lvl1pPr marL="0" indent="0" algn="l">
              <a:buNone/>
              <a:defRPr/>
            </a:lvl1pPr>
          </a:lstStyle>
          <a:p>
            <a:pPr rtl="0"/>
            <a:r>
              <a:rPr lang="ko-KR" altLang="en-US" noProof="0"/>
              <a:t>사진 삽입 또는 끌어서 놓기</a:t>
            </a: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11" name="텍스트 개체 틀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1</a:t>
            </a:r>
            <a:endParaRPr lang="ko-KR" altLang="en-ZA" noProof="0"/>
          </a:p>
        </p:txBody>
      </p:sp>
      <p:sp>
        <p:nvSpPr>
          <p:cNvPr id="12" name="텍스트 개체 틀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3" name="텍스트 개체 틀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2</a:t>
            </a:r>
            <a:endParaRPr lang="ko-KR" altLang="en-ZA" noProof="0"/>
          </a:p>
        </p:txBody>
      </p:sp>
      <p:sp>
        <p:nvSpPr>
          <p:cNvPr id="14" name="텍스트 개체 틀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5" name="텍스트 개체 틀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3</a:t>
            </a:r>
            <a:endParaRPr lang="ko-KR" altLang="en-ZA" noProof="0"/>
          </a:p>
        </p:txBody>
      </p:sp>
      <p:sp>
        <p:nvSpPr>
          <p:cNvPr id="16" name="텍스트 개체 틀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9" name="그림 개체 틀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0" name="그림 개체 틀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1" name="그림 개체 틀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2" name="텍스트 개체 틀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grpSp>
        <p:nvGrpSpPr>
          <p:cNvPr id="25" name="그룹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직사각형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7" name="직사각형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grpSp>
      <p:sp>
        <p:nvSpPr>
          <p:cNvPr id="24" name="직사각형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8" name="직사각형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9" name="직사각형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제목만">
    <p:spTree>
      <p:nvGrpSpPr>
        <p:cNvPr id="1" name=""/>
        <p:cNvGrpSpPr/>
        <p:nvPr/>
      </p:nvGrpSpPr>
      <p:grpSpPr>
        <a:xfrm>
          <a:off x="0" y="0"/>
          <a:ext cx="0" cy="0"/>
          <a:chOff x="0" y="0"/>
          <a:chExt cx="0" cy="0"/>
        </a:xfrm>
      </p:grpSpPr>
      <p:sp>
        <p:nvSpPr>
          <p:cNvPr id="23" name="그림 개체 틀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rtlCol="0" anchor="ctr"/>
          <a:lstStyle>
            <a:lvl1pPr marL="0" indent="0" algn="l">
              <a:buNone/>
              <a:defRPr/>
            </a:lvl1pPr>
          </a:lstStyle>
          <a:p>
            <a:pPr rtl="0"/>
            <a:r>
              <a:rPr lang="ko-KR" altLang="en-US" noProof="0"/>
              <a:t>사진 삽입 또는 끌어서 놓기</a:t>
            </a:r>
          </a:p>
        </p:txBody>
      </p:sp>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11" name="텍스트 개체 틀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rtlCol="0"/>
          <a:lstStyle>
            <a:lvl1pPr marL="0" indent="0" algn="l">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1</a:t>
            </a:r>
            <a:endParaRPr lang="ko-KR" altLang="en-ZA" noProof="0"/>
          </a:p>
        </p:txBody>
      </p:sp>
      <p:sp>
        <p:nvSpPr>
          <p:cNvPr id="12" name="텍스트 개체 틀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rtlCol="0"/>
          <a:lstStyle>
            <a:lvl1pPr marL="0" indent="0" algn="l">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3" name="텍스트 개체 틀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rtlCol="0"/>
          <a:lstStyle>
            <a:lvl1pPr marL="0" indent="0" algn="l">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2</a:t>
            </a:r>
            <a:endParaRPr lang="ko-KR" altLang="en-ZA" noProof="0"/>
          </a:p>
        </p:txBody>
      </p:sp>
      <p:sp>
        <p:nvSpPr>
          <p:cNvPr id="14" name="텍스트 개체 틀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rtlCol="0"/>
          <a:lstStyle>
            <a:lvl1pPr marL="0" indent="0" algn="l">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9" name="그림 개체 틀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0" name="그림 개체 틀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2" name="텍스트 개체 틀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grpSp>
        <p:nvGrpSpPr>
          <p:cNvPr id="25" name="그룹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직사각형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7" name="직사각형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grpSp>
      <p:sp>
        <p:nvSpPr>
          <p:cNvPr id="33" name="텍스트 개체 틀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rtlCol="0"/>
          <a:lstStyle>
            <a:lvl1pPr marL="0" indent="0" algn="l">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1</a:t>
            </a:r>
            <a:endParaRPr lang="ko-KR" altLang="en-ZA" noProof="0"/>
          </a:p>
        </p:txBody>
      </p:sp>
      <p:sp>
        <p:nvSpPr>
          <p:cNvPr id="34" name="텍스트 개체 틀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rtlCol="0"/>
          <a:lstStyle>
            <a:lvl1pPr marL="0" indent="0" algn="l">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35" name="텍스트 개체 틀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rtlCol="0"/>
          <a:lstStyle>
            <a:lvl1pPr marL="0" indent="0" algn="l">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2</a:t>
            </a:r>
            <a:endParaRPr lang="ko-KR" altLang="en-ZA" noProof="0"/>
          </a:p>
        </p:txBody>
      </p:sp>
      <p:sp>
        <p:nvSpPr>
          <p:cNvPr id="36" name="텍스트 개체 틀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rtlCol="0"/>
          <a:lstStyle>
            <a:lvl1pPr marL="0" indent="0" algn="l">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37" name="그림 개체 틀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38" name="그림 개체 틀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4" name="직사각형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8" name="직사각형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29" name="직사각형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30" name="직사각형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그림 개체 틀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여기에 화면 디자인 삽입 또는 끌어서 놓기</a:t>
            </a:r>
          </a:p>
        </p:txBody>
      </p:sp>
      <p:sp>
        <p:nvSpPr>
          <p:cNvPr id="3" name="내용 개체 틀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endParaRPr lang="ko-KR" altLang="en-ZA" noProof="0"/>
          </a:p>
        </p:txBody>
      </p:sp>
      <p:sp>
        <p:nvSpPr>
          <p:cNvPr id="5" name="슬라이드 번호 개체 틀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rtlCol="0"/>
          <a:lstStyle/>
          <a:p>
            <a:pPr rtl="0"/>
            <a:fld id="{19B51A1E-902D-48AF-9020-955120F399B6}" type="slidenum">
              <a:rPr lang="en-ZA" altLang="ko-KR" noProof="0" smtClean="0"/>
              <a:pPr rtl="0"/>
              <a:t>‹#›</a:t>
            </a:fld>
            <a:endParaRPr lang="ko-KR" altLang="en-US" noProof="0"/>
          </a:p>
        </p:txBody>
      </p:sp>
      <p:sp>
        <p:nvSpPr>
          <p:cNvPr id="6" name="바닥글 개체 틀 5">
            <a:extLst>
              <a:ext uri="{FF2B5EF4-FFF2-40B4-BE49-F238E27FC236}">
                <a16:creationId xmlns:a16="http://schemas.microsoft.com/office/drawing/2014/main" id="{FBCE01B6-FB5C-471B-B95B-DB3DC8A0E4BD}"/>
              </a:ext>
            </a:extLst>
          </p:cNvPr>
          <p:cNvSpPr>
            <a:spLocks noGrp="1"/>
          </p:cNvSpPr>
          <p:nvPr>
            <p:ph type="ftr" sz="quarter" idx="12"/>
          </p:nvPr>
        </p:nvSpPr>
        <p:spPr/>
        <p:txBody>
          <a:bodyPr rtlCol="0"/>
          <a:lstStyle/>
          <a:p>
            <a:pPr rtl="0"/>
            <a:r>
              <a:rPr lang="ko-KR" altLang="en-US" noProof="0"/>
              <a:t>바닥글 추가</a:t>
            </a:r>
          </a:p>
        </p:txBody>
      </p:sp>
      <p:sp>
        <p:nvSpPr>
          <p:cNvPr id="9" name="제목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rtlCol="0" anchor="t"/>
          <a:lstStyle>
            <a:lvl1pPr>
              <a:defRPr>
                <a:solidFill>
                  <a:schemeClr val="tx1">
                    <a:lumMod val="75000"/>
                    <a:lumOff val="25000"/>
                  </a:schemeClr>
                </a:solidFill>
              </a:defRPr>
            </a:lvl1pPr>
          </a:lstStyle>
          <a:p>
            <a:pPr rtl="0"/>
            <a:r>
              <a:rPr lang="ko-KR" altLang="en-US" noProof="0"/>
              <a:t>클릭하여 제목 편집</a:t>
            </a:r>
            <a:endParaRPr lang="ko-KR" altLang="en-ZA" noProof="0"/>
          </a:p>
        </p:txBody>
      </p:sp>
      <p:sp>
        <p:nvSpPr>
          <p:cNvPr id="4" name="텍스트 개체 틀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rtlCol="0"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rtl="0"/>
            <a:r>
              <a:rPr lang="ko-KR" altLang="en-US" noProof="0"/>
              <a:t>강조 표시된 텍스트</a:t>
            </a:r>
            <a:endParaRPr lang="ko-KR" altLang="en-ZA" noProof="0"/>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ko-KR" altLang="en-US" noProof="0"/>
              <a:t>마스터 제목 스타일 편집</a:t>
            </a:r>
            <a:endParaRPr lang="ko-KR" altLang="en-ZA" noProof="0"/>
          </a:p>
        </p:txBody>
      </p:sp>
      <p:sp>
        <p:nvSpPr>
          <p:cNvPr id="6" name="바닥글 개체 틀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ko-KR" altLang="en-US" noProof="0"/>
              <a:t>바닥글 추가</a:t>
            </a:r>
          </a:p>
        </p:txBody>
      </p:sp>
      <p:sp>
        <p:nvSpPr>
          <p:cNvPr id="7" name="슬라이드 번호 개체 틀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ZA" altLang="ko-KR" noProof="0" smtClean="0"/>
              <a:pPr rtl="0"/>
              <a:t>‹#›</a:t>
            </a:fld>
            <a:endParaRPr lang="ko-KR" altLang="en-US" noProof="0"/>
          </a:p>
        </p:txBody>
      </p:sp>
      <p:sp>
        <p:nvSpPr>
          <p:cNvPr id="9" name="텍스트 개체 틀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2</a:t>
            </a:r>
            <a:endParaRPr lang="ko-KR" altLang="en-ZA" noProof="0"/>
          </a:p>
        </p:txBody>
      </p:sp>
      <p:sp>
        <p:nvSpPr>
          <p:cNvPr id="10" name="텍스트 개체 틀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1" name="텍스트 개체 틀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3</a:t>
            </a:r>
            <a:endParaRPr lang="ko-KR" altLang="en-ZA" noProof="0"/>
          </a:p>
        </p:txBody>
      </p:sp>
      <p:sp>
        <p:nvSpPr>
          <p:cNvPr id="12" name="텍스트 개체 틀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3" name="텍스트 개체 틀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rtlCol="0"/>
          <a:lstStyle>
            <a:lvl1pPr marL="0" indent="0" algn="ctr">
              <a:buFont typeface="Arial" panose="020B0604020202020204" pitchFamily="34" charset="0"/>
              <a:buNone/>
              <a:defRPr sz="1800">
                <a:solidFill>
                  <a:schemeClr val="tx1">
                    <a:lumMod val="75000"/>
                    <a:lumOff val="25000"/>
                  </a:schemeClr>
                </a:solidFill>
                <a:latin typeface="맑은 고딕 "/>
              </a:defRPr>
            </a:lvl1pPr>
          </a:lstStyle>
          <a:p>
            <a:pPr lvl="0" rtl="0"/>
            <a:r>
              <a:rPr lang="ko-KR" altLang="en-US" noProof="0"/>
              <a:t>글머리 기호 </a:t>
            </a:r>
            <a:r>
              <a:rPr lang="en-US" altLang="ko-KR" noProof="0"/>
              <a:t>4</a:t>
            </a:r>
            <a:endParaRPr lang="ko-KR" altLang="en-ZA" noProof="0"/>
          </a:p>
        </p:txBody>
      </p:sp>
      <p:sp>
        <p:nvSpPr>
          <p:cNvPr id="14" name="텍스트 개체 틀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rtlCol="0"/>
          <a:lstStyle>
            <a:lvl1pPr marL="0" indent="0" algn="ctr">
              <a:buNone/>
              <a:defRPr sz="1400">
                <a:solidFill>
                  <a:schemeClr val="tx1">
                    <a:lumMod val="75000"/>
                    <a:lumOff val="25000"/>
                  </a:schemeClr>
                </a:solidFill>
              </a:defRPr>
            </a:lvl1pPr>
          </a:lstStyle>
          <a:p>
            <a:pPr lvl="0" rtl="0"/>
            <a:r>
              <a:rPr lang="ko-KR" altLang="en-US" noProof="0"/>
              <a:t>글머리 기호 설명</a:t>
            </a:r>
            <a:endParaRPr lang="ko-KR" altLang="en-ZA" noProof="0"/>
          </a:p>
        </p:txBody>
      </p:sp>
      <p:sp>
        <p:nvSpPr>
          <p:cNvPr id="18" name="그림 개체 틀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19" name="그림 개체 틀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0" name="그림 개체 틀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266700" lvl="0" indent="-266700" algn="ctr" rtl="0"/>
            <a:r>
              <a:rPr lang="ko-KR" altLang="en-US" noProof="0"/>
              <a:t>그림을 추가하려면 아이콘을 클릭하십시오</a:t>
            </a:r>
            <a:endParaRPr lang="ko-KR" altLang="en-ZA" noProof="0"/>
          </a:p>
        </p:txBody>
      </p:sp>
      <p:sp>
        <p:nvSpPr>
          <p:cNvPr id="22" name="텍스트 개체 틀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ko-KR" altLang="en-US" noProof="0"/>
              <a:t>부제목</a:t>
            </a:r>
            <a:endParaRPr lang="ko-KR" altLang="en-ZA" noProof="0"/>
          </a:p>
        </p:txBody>
      </p:sp>
      <p:grpSp>
        <p:nvGrpSpPr>
          <p:cNvPr id="15" name="그룹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직사각형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sp>
          <p:nvSpPr>
            <p:cNvPr id="17" name="직사각형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latin typeface="맑은 고딕" panose="020B0503020000020004" pitchFamily="50" charset="-127"/>
              <a:ea typeface="맑은 고딕" panose="020B0503020000020004" pitchFamily="50" charset="-127"/>
            </a:endParaRPr>
          </a:p>
        </p:txBody>
      </p:sp>
      <p:sp>
        <p:nvSpPr>
          <p:cNvPr id="16" name="직사각형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latin typeface="맑은 고딕" panose="020B0503020000020004" pitchFamily="50" charset="-127"/>
              <a:ea typeface="맑은 고딕" panose="020B0503020000020004" pitchFamily="50" charset="-127"/>
            </a:endParaRPr>
          </a:p>
        </p:txBody>
      </p:sp>
      <p:sp>
        <p:nvSpPr>
          <p:cNvPr id="2" name="제목 개체 틀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ko-KR" altLang="en-US" noProof="0"/>
              <a:t>마스터 제목 스타일 편집</a:t>
            </a:r>
            <a:endParaRPr lang="ko-KR" altLang="en-ZA" noProof="0"/>
          </a:p>
        </p:txBody>
      </p:sp>
      <p:sp>
        <p:nvSpPr>
          <p:cNvPr id="3" name="텍스트 개체 틀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rtl="0"/>
            <a:r>
              <a:rPr lang="ko-KR" altLang="en-US" noProof="0"/>
              <a:t>마스터 텍스트 스타일 편집</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5" name="바닥글 개체 틀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latin typeface="맑은 고딕" panose="020B0503020000020004" pitchFamily="50" charset="-127"/>
                <a:ea typeface="맑은 고딕" panose="020B0503020000020004" pitchFamily="50" charset="-127"/>
              </a:defRPr>
            </a:lvl1pPr>
          </a:lstStyle>
          <a:p>
            <a:r>
              <a:rPr lang="ko-KR" altLang="en-US"/>
              <a:t>바닥글 추가</a:t>
            </a:r>
          </a:p>
        </p:txBody>
      </p:sp>
      <p:sp>
        <p:nvSpPr>
          <p:cNvPr id="6" name="슬라이드 번호 개체 틀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맑은 고딕" panose="020B0503020000020004" pitchFamily="50" charset="-127"/>
                <a:ea typeface="맑은 고딕" panose="020B0503020000020004" pitchFamily="50" charset="-127"/>
              </a:defRPr>
            </a:lvl1pPr>
          </a:lstStyle>
          <a:p>
            <a:fld id="{19B51A1E-902D-48AF-9020-955120F399B6}" type="slidenum">
              <a:rPr lang="en-ZA" altLang="ko-KR" smtClean="0"/>
              <a:pPr/>
              <a:t>‹#›</a:t>
            </a:fld>
            <a:endParaRPr lang="ko-KR" altLang="en-US"/>
          </a:p>
        </p:txBody>
      </p:sp>
      <p:cxnSp>
        <p:nvCxnSpPr>
          <p:cNvPr id="12" name="직선 연결선(S)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noProof="0">
              <a:latin typeface="맑은 고딕" panose="020B0503020000020004" pitchFamily="50" charset="-127"/>
              <a:ea typeface="맑은 고딕" panose="020B0503020000020004" pitchFamily="50" charset="-127"/>
            </a:endParaRPr>
          </a:p>
        </p:txBody>
      </p:sp>
      <p:grpSp>
        <p:nvGrpSpPr>
          <p:cNvPr id="11" name="그룹 10">
            <a:extLst>
              <a:ext uri="{FF2B5EF4-FFF2-40B4-BE49-F238E27FC236}">
                <a16:creationId xmlns:a16="http://schemas.microsoft.com/office/drawing/2014/main" id="{C637404C-CCC9-46CA-A9D3-525E2E6FC73B}"/>
              </a:ext>
            </a:extLst>
          </p:cNvPr>
          <p:cNvGrpSpPr/>
          <p:nvPr userDrawn="1"/>
        </p:nvGrpSpPr>
        <p:grpSpPr>
          <a:xfrm>
            <a:off x="9874905" y="6130433"/>
            <a:ext cx="1329870" cy="320195"/>
            <a:chOff x="1985170" y="1950690"/>
            <a:chExt cx="2173095" cy="523220"/>
          </a:xfrm>
        </p:grpSpPr>
        <p:sp>
          <p:nvSpPr>
            <p:cNvPr id="13" name="직사각형 12">
              <a:extLst>
                <a:ext uri="{FF2B5EF4-FFF2-40B4-BE49-F238E27FC236}">
                  <a16:creationId xmlns:a16="http://schemas.microsoft.com/office/drawing/2014/main" id="{05EB3BD8-4375-44FB-9E9D-0FB76CBA224D}"/>
                </a:ext>
              </a:extLst>
            </p:cNvPr>
            <p:cNvSpPr/>
            <p:nvPr/>
          </p:nvSpPr>
          <p:spPr>
            <a:xfrm>
              <a:off x="1985170" y="1950690"/>
              <a:ext cx="2173095" cy="523220"/>
            </a:xfrm>
            <a:prstGeom prst="rect">
              <a:avLst/>
            </a:prstGeom>
            <a:solidFill>
              <a:schemeClr val="tx1"/>
            </a:solidFill>
            <a:ln>
              <a:solidFill>
                <a:schemeClr val="bg1">
                  <a:lumMod val="95000"/>
                </a:schemeClr>
              </a:solidFill>
            </a:ln>
          </p:spPr>
          <p:txBody>
            <a:bodyPr wrap="none" rtlCol="0" anchor="ctr">
              <a:noAutofit/>
            </a:bodyPr>
            <a:lstStyle/>
            <a:p>
              <a:pPr algn="ctr" rtl="0"/>
              <a:r>
                <a:rPr lang="ko-KR" altLang="en-US" sz="1200" b="1" noProof="0">
                  <a:solidFill>
                    <a:schemeClr val="bg1"/>
                  </a:solidFill>
                  <a:latin typeface="맑은 고딕" panose="020B0503020000020004" pitchFamily="50" charset="-127"/>
                  <a:ea typeface="맑은 고딕" panose="020B0503020000020004" pitchFamily="50" charset="-127"/>
                </a:rPr>
                <a:t>한미 교역</a:t>
              </a:r>
              <a:r>
                <a:rPr lang="ko-KR" altLang="en-US" sz="1200" noProof="0">
                  <a:solidFill>
                    <a:schemeClr val="bg1"/>
                  </a:solidFill>
                  <a:latin typeface="맑은 고딕" panose="020B0503020000020004" pitchFamily="50" charset="-127"/>
                  <a:ea typeface="맑은 고딕" panose="020B0503020000020004" pitchFamily="50" charset="-127"/>
                </a:rPr>
                <a:t> </a:t>
              </a:r>
              <a:r>
                <a:rPr lang="en-US" altLang="ko-KR" sz="1200" noProof="0">
                  <a:solidFill>
                    <a:schemeClr val="bg1"/>
                  </a:solidFill>
                  <a:latin typeface="맑은 고딕" panose="020B0503020000020004" pitchFamily="50" charset="-127"/>
                  <a:ea typeface="맑은 고딕" panose="020B0503020000020004" pitchFamily="50" charset="-127"/>
                </a:rPr>
                <a:t>(</a:t>
              </a:r>
              <a:r>
                <a:rPr lang="ko-KR" altLang="en-US" sz="1200" i="1" noProof="0">
                  <a:solidFill>
                    <a:schemeClr val="bg1"/>
                  </a:solidFill>
                  <a:latin typeface="맑은 고딕" panose="020B0503020000020004" pitchFamily="50" charset="-127"/>
                  <a:ea typeface="맑은 고딕" panose="020B0503020000020004" pitchFamily="50" charset="-127"/>
                </a:rPr>
                <a:t>주</a:t>
              </a:r>
              <a:r>
                <a:rPr lang="en-US" altLang="ko-KR" sz="1200" noProof="0">
                  <a:solidFill>
                    <a:schemeClr val="bg1"/>
                  </a:solidFill>
                  <a:latin typeface="맑은 고딕" panose="020B0503020000020004" pitchFamily="50" charset="-127"/>
                  <a:ea typeface="맑은 고딕" panose="020B0503020000020004" pitchFamily="50" charset="-127"/>
                </a:rPr>
                <a:t>)</a:t>
              </a:r>
            </a:p>
          </p:txBody>
        </p:sp>
        <p:sp>
          <p:nvSpPr>
            <p:cNvPr id="14" name="직사각형 6">
              <a:extLst>
                <a:ext uri="{FF2B5EF4-FFF2-40B4-BE49-F238E27FC236}">
                  <a16:creationId xmlns:a16="http://schemas.microsoft.com/office/drawing/2014/main" id="{BCC973EA-C8AF-4B29-93CC-A9F4F15E238E}"/>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sz="1100" noProof="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55" r:id="rId23"/>
    <p:sldLayoutId id="2147483674" r:id="rId24"/>
  </p:sldLayoutIdLst>
  <p:hf hdr="0" dt="0"/>
  <p:txStyles>
    <p:titleStyle>
      <a:lvl1pPr algn="l" defTabSz="914400" rtl="0" eaLnBrk="1" latinLnBrk="1" hangingPunct="1">
        <a:lnSpc>
          <a:spcPct val="90000"/>
        </a:lnSpc>
        <a:spcBef>
          <a:spcPct val="0"/>
        </a:spcBef>
        <a:buNone/>
        <a:defRPr sz="3200" kern="1200" spc="-100" baseline="0">
          <a:solidFill>
            <a:schemeClr val="tx1">
              <a:lumMod val="75000"/>
              <a:lumOff val="25000"/>
            </a:schemeClr>
          </a:solidFill>
          <a:latin typeface="맑은 고딕" panose="020B0503020000020004" pitchFamily="50" charset="-127"/>
          <a:ea typeface="맑은 고딕" panose="020B0503020000020004" pitchFamily="50" charset="-127"/>
          <a:cs typeface="+mj-cs"/>
        </a:defRPr>
      </a:lvl1pPr>
    </p:titleStyle>
    <p:bodyStyle>
      <a:lvl1pPr marL="266700" indent="-266700" algn="l" defTabSz="914400" rtl="0" eaLnBrk="1" latinLnBrk="1"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1pPr>
      <a:lvl2pPr marL="542925" indent="-276225" algn="l" defTabSz="914400" rtl="0" eaLnBrk="1" latinLnBrk="1"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2pPr>
      <a:lvl3pPr marL="8096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3pPr>
      <a:lvl4pPr marL="10763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4pPr>
      <a:lvl5pPr marL="13430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entley/ecsdemo-frontend/fork" TargetMode="External"/><Relationship Id="rId2" Type="http://schemas.openxmlformats.org/officeDocument/2006/relationships/hyperlink" Target="https://github.com/brentley/ecsdemo-platform/fork" TargetMode="External"/><Relationship Id="rId1" Type="http://schemas.openxmlformats.org/officeDocument/2006/relationships/slideLayout" Target="../slideLayouts/slideLayout10.xml"/><Relationship Id="rId5" Type="http://schemas.openxmlformats.org/officeDocument/2006/relationships/hyperlink" Target="https://github.com/brentley/ecsdemo-crystal/fork" TargetMode="External"/><Relationship Id="rId4" Type="http://schemas.openxmlformats.org/officeDocument/2006/relationships/hyperlink" Target="https://github.com/brentley/ecsdemo-nodejs/for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brentley/ecsdemo-platform/blob/master/mu.yml"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brentley/ecsdemo-frontend/blob/master/mu.yml" TargetMode="Externa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brentley/ecsdemo-frontend/blob/master/mu.yml" TargetMode="Externa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s://console.aws.amazon.com/ecs/home?region=us-east-1#/clusters" TargetMode="External"/><Relationship Id="rId2" Type="http://schemas.openxmlformats.org/officeDocument/2006/relationships/hyperlink" Target="https://console.aws.amazon.com/codepipeline/home?region=us-east-1#/dashboard" TargetMode="Externa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brentley/ecsdemo-frontend/blob/master/mu.yml"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settings/ssh/" TargetMode="External"/><Relationship Id="rId2" Type="http://schemas.openxmlformats.org/officeDocument/2006/relationships/hyperlink" Target="https://github.com/settings/tokens" TargetMode="Externa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hyperlink" Target="https://us-east-1.console.aws.amazon.com/cloud9/home?region=us-east-1" TargetMode="Externa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ws.amazon.com/ecs/" TargetMode="Externa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ws.amazon.com/fargate/"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개체 틀 18" descr="긴 목재 터널">
            <a:extLst>
              <a:ext uri="{FF2B5EF4-FFF2-40B4-BE49-F238E27FC236}">
                <a16:creationId xmlns:a16="http://schemas.microsoft.com/office/drawing/2014/main" id="{26BCC204-42D7-4F58-B6DF-AB0501ACD7D8}"/>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a:t>Amazon ECS Workshop</a:t>
            </a:r>
            <a:endParaRPr lang="ko-KR" altLang="en-US"/>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144000" y="5119698"/>
            <a:ext cx="4860000" cy="836602"/>
          </a:xfrm>
        </p:spPr>
        <p:txBody>
          <a:bodyPr rtlCol="0"/>
          <a:lstStyle/>
          <a:p>
            <a:r>
              <a:rPr lang="en-US" altLang="ko-KR" sz="3600"/>
              <a:t>AWS</a:t>
            </a:r>
            <a:endParaRPr lang="ko-KR" altLang="en-US" sz="3600" noProof="1"/>
          </a:p>
        </p:txBody>
      </p:sp>
      <p:grpSp>
        <p:nvGrpSpPr>
          <p:cNvPr id="112" name="그룹 111" descr="주목 효과 이미지 대괄호&#10;">
            <a:extLst>
              <a:ext uri="{FF2B5EF4-FFF2-40B4-BE49-F238E27FC236}">
                <a16:creationId xmlns:a16="http://schemas.microsoft.com/office/drawing/2014/main" id="{D624720B-51E1-474D-90C6-CD74ED1DA39F}"/>
              </a:ext>
              <a:ext uri="{C183D7F6-B498-43B3-948B-1728B52AA6E4}">
                <adec:decorative xmlns:adec="http://schemas.microsoft.com/office/drawing/2017/decorative" val="1"/>
              </a:ext>
            </a:extLst>
          </p:cNvPr>
          <p:cNvGrpSpPr/>
          <p:nvPr/>
        </p:nvGrpSpPr>
        <p:grpSpPr>
          <a:xfrm>
            <a:off x="144000" y="144000"/>
            <a:ext cx="4860000" cy="6498000"/>
            <a:chOff x="408650" y="404285"/>
            <a:chExt cx="4330700" cy="3164637"/>
          </a:xfrm>
        </p:grpSpPr>
        <p:sp>
          <p:nvSpPr>
            <p:cNvPr id="110" name="직사각형 6">
              <a:extLst>
                <a:ext uri="{FF2B5EF4-FFF2-40B4-BE49-F238E27FC236}">
                  <a16:creationId xmlns:a16="http://schemas.microsoft.com/office/drawing/2014/main" id="{E4561AC7-2339-461B-BFF9-BEBEF60974E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a:latin typeface="맑은 고딕" panose="020B0503020000020004" pitchFamily="50" charset="-127"/>
                <a:ea typeface="맑은 고딕" panose="020B0503020000020004" pitchFamily="50" charset="-127"/>
              </a:endParaRPr>
            </a:p>
          </p:txBody>
        </p:sp>
        <p:sp>
          <p:nvSpPr>
            <p:cNvPr id="111" name="직사각형 6">
              <a:extLst>
                <a:ext uri="{FF2B5EF4-FFF2-40B4-BE49-F238E27FC236}">
                  <a16:creationId xmlns:a16="http://schemas.microsoft.com/office/drawing/2014/main" id="{6FFCCB15-66C7-4E86-BF09-14C5B1569970}"/>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a:latin typeface="맑은 고딕" panose="020B0503020000020004" pitchFamily="50" charset="-127"/>
                <a:ea typeface="맑은 고딕" panose="020B0503020000020004" pitchFamily="50" charset="-127"/>
              </a:endParaRPr>
            </a:p>
          </p:txBody>
        </p:sp>
      </p:grpSp>
      <p:grpSp>
        <p:nvGrpSpPr>
          <p:cNvPr id="4" name="그룹 3" descr="로고 개체 틀">
            <a:extLst>
              <a:ext uri="{FF2B5EF4-FFF2-40B4-BE49-F238E27FC236}">
                <a16:creationId xmlns:a16="http://schemas.microsoft.com/office/drawing/2014/main" id="{15BDFF4F-F29E-432C-8919-538354CC3582}"/>
              </a:ext>
            </a:extLst>
          </p:cNvPr>
          <p:cNvGrpSpPr/>
          <p:nvPr/>
        </p:nvGrpSpPr>
        <p:grpSpPr>
          <a:xfrm>
            <a:off x="144000" y="2484880"/>
            <a:ext cx="2173095" cy="523220"/>
            <a:chOff x="1985170" y="1950690"/>
            <a:chExt cx="2173095" cy="523220"/>
          </a:xfrm>
        </p:grpSpPr>
        <p:sp>
          <p:nvSpPr>
            <p:cNvPr id="3" name="직사각형 2">
              <a:extLst>
                <a:ext uri="{FF2B5EF4-FFF2-40B4-BE49-F238E27FC236}">
                  <a16:creationId xmlns:a16="http://schemas.microsoft.com/office/drawing/2014/main" id="{5C906931-C069-4BF7-9D34-6BD0A441F1D0}"/>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ko-KR" altLang="en-US" sz="2000">
                <a:solidFill>
                  <a:schemeClr val="bg1"/>
                </a:solidFill>
                <a:latin typeface="맑은 고딕" panose="020B0503020000020004" pitchFamily="50" charset="-127"/>
                <a:ea typeface="맑은 고딕" panose="020B0503020000020004" pitchFamily="50" charset="-127"/>
              </a:endParaRPr>
            </a:p>
          </p:txBody>
        </p:sp>
        <p:sp>
          <p:nvSpPr>
            <p:cNvPr id="15" name="직사각형 6">
              <a:extLst>
                <a:ext uri="{FF2B5EF4-FFF2-40B4-BE49-F238E27FC236}">
                  <a16:creationId xmlns:a16="http://schemas.microsoft.com/office/drawing/2014/main" id="{FA7AA601-65CC-44E2-A893-84390726E282}"/>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a:latin typeface="맑은 고딕" panose="020B0503020000020004" pitchFamily="50" charset="-127"/>
                <a:ea typeface="맑은 고딕" panose="020B0503020000020004" pitchFamily="50" charset="-127"/>
              </a:endParaRPr>
            </a:p>
          </p:txBody>
        </p:sp>
      </p:grpSp>
      <p:pic>
        <p:nvPicPr>
          <p:cNvPr id="9" name="그림 8" descr="클립아트이(가) 표시된 사진&#10;&#10;높은 신뢰도로 생성된 설명">
            <a:extLst>
              <a:ext uri="{FF2B5EF4-FFF2-40B4-BE49-F238E27FC236}">
                <a16:creationId xmlns:a16="http://schemas.microsoft.com/office/drawing/2014/main" id="{D1608356-2486-48E4-8034-D5A956BE0BFB}"/>
              </a:ext>
            </a:extLst>
          </p:cNvPr>
          <p:cNvPicPr>
            <a:picLocks noChangeAspect="1"/>
          </p:cNvPicPr>
          <p:nvPr/>
        </p:nvPicPr>
        <p:blipFill>
          <a:blip r:embed="rId4"/>
          <a:stretch>
            <a:fillRect/>
          </a:stretch>
        </p:blipFill>
        <p:spPr>
          <a:xfrm>
            <a:off x="10509250" y="144000"/>
            <a:ext cx="1393709" cy="502978"/>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a:extLst>
              <a:ext uri="{FF2B5EF4-FFF2-40B4-BE49-F238E27FC236}">
                <a16:creationId xmlns:a16="http://schemas.microsoft.com/office/drawing/2014/main" id="{6A20AA3B-2567-40B7-A02B-9109B6D590F8}"/>
              </a:ext>
            </a:extLst>
          </p:cNvPr>
          <p:cNvSpPr>
            <a:spLocks noGrp="1"/>
          </p:cNvSpPr>
          <p:nvPr>
            <p:ph idx="1"/>
          </p:nvPr>
        </p:nvSpPr>
        <p:spPr/>
        <p:txBody>
          <a:bodyPr/>
          <a:lstStyle/>
          <a:p>
            <a:r>
              <a:rPr lang="en-US" altLang="ko-KR" sz="3200"/>
              <a:t>1. </a:t>
            </a:r>
            <a:r>
              <a:rPr lang="en-US" altLang="ko-KR" sz="3200" b="1"/>
              <a:t>If you don’t already have an AWS account with Administrator access</a:t>
            </a:r>
            <a:r>
              <a:rPr lang="en-US" altLang="ko-KR" sz="3200"/>
              <a:t>: create one now</a:t>
            </a:r>
          </a:p>
          <a:p>
            <a:r>
              <a:rPr lang="en-US" altLang="ko-KR" sz="3200"/>
              <a:t>2. Once you have an AWS account, ensure you are following the remaining workshop steps as an </a:t>
            </a:r>
            <a:r>
              <a:rPr lang="en-US" altLang="ko-KR" sz="3200" b="1"/>
              <a:t>IAM user</a:t>
            </a:r>
            <a:r>
              <a:rPr lang="en-US" altLang="ko-KR" sz="3200"/>
              <a:t> with administrator access to the AWS account: Create a new IAM user to use for the workshop</a:t>
            </a:r>
          </a:p>
          <a:p>
            <a:r>
              <a:rPr lang="en-US" altLang="ko-KR" sz="3200"/>
              <a:t>3. Enter the user details: </a:t>
            </a:r>
          </a:p>
          <a:p>
            <a:endParaRPr lang="ko-KR" altLang="en-US" sz="3200"/>
          </a:p>
        </p:txBody>
      </p:sp>
      <p:sp>
        <p:nvSpPr>
          <p:cNvPr id="4" name="슬라이드 번호 개체 틀 3">
            <a:extLst>
              <a:ext uri="{FF2B5EF4-FFF2-40B4-BE49-F238E27FC236}">
                <a16:creationId xmlns:a16="http://schemas.microsoft.com/office/drawing/2014/main" id="{E39EE646-EF58-41C4-923E-F13911067B85}"/>
              </a:ext>
            </a:extLst>
          </p:cNvPr>
          <p:cNvSpPr>
            <a:spLocks noGrp="1"/>
          </p:cNvSpPr>
          <p:nvPr>
            <p:ph type="sldNum" sz="quarter" idx="11"/>
          </p:nvPr>
        </p:nvSpPr>
        <p:spPr/>
        <p:txBody>
          <a:bodyPr/>
          <a:lstStyle/>
          <a:p>
            <a:pPr rtl="0"/>
            <a:fld id="{19B51A1E-902D-48AF-9020-955120F399B6}" type="slidenum">
              <a:rPr lang="en-ZA" altLang="ko-KR" noProof="0" smtClean="0"/>
              <a:pPr rtl="0"/>
              <a:t>10</a:t>
            </a:fld>
            <a:endParaRPr lang="ko-KR" altLang="en-US" noProof="0"/>
          </a:p>
        </p:txBody>
      </p:sp>
      <p:sp>
        <p:nvSpPr>
          <p:cNvPr id="5" name="바닥글 개체 틀 4">
            <a:extLst>
              <a:ext uri="{FF2B5EF4-FFF2-40B4-BE49-F238E27FC236}">
                <a16:creationId xmlns:a16="http://schemas.microsoft.com/office/drawing/2014/main" id="{B204C068-0C1E-42B4-87AD-A3D27570C646}"/>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9" name="제목 8">
            <a:extLst>
              <a:ext uri="{FF2B5EF4-FFF2-40B4-BE49-F238E27FC236}">
                <a16:creationId xmlns:a16="http://schemas.microsoft.com/office/drawing/2014/main" id="{A4D7F57D-967A-4C02-8A25-2227A69C9201}"/>
              </a:ext>
            </a:extLst>
          </p:cNvPr>
          <p:cNvSpPr>
            <a:spLocks noGrp="1"/>
          </p:cNvSpPr>
          <p:nvPr>
            <p:ph type="title"/>
          </p:nvPr>
        </p:nvSpPr>
        <p:spPr/>
        <p:txBody>
          <a:bodyPr/>
          <a:lstStyle/>
          <a:p>
            <a:r>
              <a:rPr lang="en-US" altLang="ko-KR" cap="all"/>
              <a:t>Create an AWS account</a:t>
            </a:r>
            <a:endParaRPr lang="ko-KR" altLang="en-US"/>
          </a:p>
        </p:txBody>
      </p:sp>
    </p:spTree>
    <p:extLst>
      <p:ext uri="{BB962C8B-B14F-4D97-AF65-F5344CB8AC3E}">
        <p14:creationId xmlns:p14="http://schemas.microsoft.com/office/powerpoint/2010/main" val="78789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11</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an AWS account</a:t>
            </a:r>
            <a:endParaRPr lang="ko-KR" altLang="en-US"/>
          </a:p>
        </p:txBody>
      </p:sp>
      <p:pic>
        <p:nvPicPr>
          <p:cNvPr id="9" name="그림 8" descr="스크린샷이(가) 표시된 사진&#10;&#10;매우 높은 신뢰도로 생성된 설명">
            <a:extLst>
              <a:ext uri="{FF2B5EF4-FFF2-40B4-BE49-F238E27FC236}">
                <a16:creationId xmlns:a16="http://schemas.microsoft.com/office/drawing/2014/main" id="{A8E516A4-3FA0-47E2-B7AD-F75D117B6F66}"/>
              </a:ext>
            </a:extLst>
          </p:cNvPr>
          <p:cNvPicPr>
            <a:picLocks noChangeAspect="1"/>
          </p:cNvPicPr>
          <p:nvPr/>
        </p:nvPicPr>
        <p:blipFill>
          <a:blip r:embed="rId2"/>
          <a:stretch>
            <a:fillRect/>
          </a:stretch>
        </p:blipFill>
        <p:spPr>
          <a:xfrm>
            <a:off x="2666845" y="967032"/>
            <a:ext cx="6858309" cy="5458968"/>
          </a:xfrm>
          <a:prstGeom prst="rect">
            <a:avLst/>
          </a:prstGeom>
        </p:spPr>
      </p:pic>
    </p:spTree>
    <p:extLst>
      <p:ext uri="{BB962C8B-B14F-4D97-AF65-F5344CB8AC3E}">
        <p14:creationId xmlns:p14="http://schemas.microsoft.com/office/powerpoint/2010/main" val="407391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p:txBody>
          <a:bodyPr/>
          <a:lstStyle/>
          <a:p>
            <a:r>
              <a:rPr lang="en-US" altLang="ko-KR"/>
              <a:t>4. Attach the </a:t>
            </a:r>
            <a:r>
              <a:rPr lang="en-US" altLang="ko-KR" err="1"/>
              <a:t>AdministratorAccess</a:t>
            </a:r>
            <a:r>
              <a:rPr lang="en-US" altLang="ko-KR"/>
              <a:t> IAM Policy: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12</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an AWS account</a:t>
            </a:r>
            <a:endParaRPr lang="ko-KR" altLang="en-US"/>
          </a:p>
        </p:txBody>
      </p:sp>
      <p:pic>
        <p:nvPicPr>
          <p:cNvPr id="7" name="그림 6" descr="스크린샷이(가) 표시된 사진&#10;&#10;매우 높은 신뢰도로 생성된 설명">
            <a:extLst>
              <a:ext uri="{FF2B5EF4-FFF2-40B4-BE49-F238E27FC236}">
                <a16:creationId xmlns:a16="http://schemas.microsoft.com/office/drawing/2014/main" id="{29C6AFC1-4819-4C0E-A3D3-84996FBE8922}"/>
              </a:ext>
            </a:extLst>
          </p:cNvPr>
          <p:cNvPicPr>
            <a:picLocks noChangeAspect="1"/>
          </p:cNvPicPr>
          <p:nvPr/>
        </p:nvPicPr>
        <p:blipFill>
          <a:blip r:embed="rId2"/>
          <a:stretch>
            <a:fillRect/>
          </a:stretch>
        </p:blipFill>
        <p:spPr>
          <a:xfrm>
            <a:off x="2992943" y="1713755"/>
            <a:ext cx="6206114" cy="4864991"/>
          </a:xfrm>
          <a:prstGeom prst="rect">
            <a:avLst/>
          </a:prstGeom>
        </p:spPr>
      </p:pic>
    </p:spTree>
    <p:extLst>
      <p:ext uri="{BB962C8B-B14F-4D97-AF65-F5344CB8AC3E}">
        <p14:creationId xmlns:p14="http://schemas.microsoft.com/office/powerpoint/2010/main" val="293462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273128"/>
          </a:xfrm>
        </p:spPr>
        <p:txBody>
          <a:bodyPr/>
          <a:lstStyle/>
          <a:p>
            <a:r>
              <a:rPr lang="en-US" altLang="ko-KR"/>
              <a:t>5. Click to create the new user: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13</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an AWS account</a:t>
            </a:r>
            <a:endParaRPr lang="ko-KR" altLang="en-US"/>
          </a:p>
        </p:txBody>
      </p:sp>
      <p:pic>
        <p:nvPicPr>
          <p:cNvPr id="7" name="그림 6" descr="스크린샷이(가) 표시된 사진&#10;&#10;매우 높은 신뢰도로 생성된 설명">
            <a:extLst>
              <a:ext uri="{FF2B5EF4-FFF2-40B4-BE49-F238E27FC236}">
                <a16:creationId xmlns:a16="http://schemas.microsoft.com/office/drawing/2014/main" id="{6D4DED41-2D4F-440A-9089-1ABE326E8AEF}"/>
              </a:ext>
            </a:extLst>
          </p:cNvPr>
          <p:cNvPicPr>
            <a:picLocks noChangeAspect="1"/>
          </p:cNvPicPr>
          <p:nvPr/>
        </p:nvPicPr>
        <p:blipFill>
          <a:blip r:embed="rId2"/>
          <a:stretch>
            <a:fillRect/>
          </a:stretch>
        </p:blipFill>
        <p:spPr>
          <a:xfrm>
            <a:off x="2964671" y="1700784"/>
            <a:ext cx="6262658" cy="4920165"/>
          </a:xfrm>
          <a:prstGeom prst="rect">
            <a:avLst/>
          </a:prstGeom>
        </p:spPr>
      </p:pic>
    </p:spTree>
    <p:extLst>
      <p:ext uri="{BB962C8B-B14F-4D97-AF65-F5344CB8AC3E}">
        <p14:creationId xmlns:p14="http://schemas.microsoft.com/office/powerpoint/2010/main" val="253871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6. Take note of the login URL and save: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14</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an AWS account</a:t>
            </a:r>
            <a:endParaRPr lang="ko-KR" altLang="en-US"/>
          </a:p>
        </p:txBody>
      </p:sp>
      <p:pic>
        <p:nvPicPr>
          <p:cNvPr id="7" name="그림 6" descr="스크린샷이(가) 표시된 사진&#10;&#10;매우 높은 신뢰도로 생성된 설명">
            <a:extLst>
              <a:ext uri="{FF2B5EF4-FFF2-40B4-BE49-F238E27FC236}">
                <a16:creationId xmlns:a16="http://schemas.microsoft.com/office/drawing/2014/main" id="{1DB91FD7-B4A6-42A1-B521-9DC02CC4D3D2}"/>
              </a:ext>
            </a:extLst>
          </p:cNvPr>
          <p:cNvPicPr>
            <a:picLocks noChangeAspect="1"/>
          </p:cNvPicPr>
          <p:nvPr/>
        </p:nvPicPr>
        <p:blipFill>
          <a:blip r:embed="rId2"/>
          <a:stretch>
            <a:fillRect/>
          </a:stretch>
        </p:blipFill>
        <p:spPr>
          <a:xfrm>
            <a:off x="1846840" y="1975104"/>
            <a:ext cx="8498320" cy="3615307"/>
          </a:xfrm>
          <a:prstGeom prst="rect">
            <a:avLst/>
          </a:prstGeom>
        </p:spPr>
      </p:pic>
    </p:spTree>
    <p:extLst>
      <p:ext uri="{BB962C8B-B14F-4D97-AF65-F5344CB8AC3E}">
        <p14:creationId xmlns:p14="http://schemas.microsoft.com/office/powerpoint/2010/main" val="133865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p:txBody>
          <a:bodyPr/>
          <a:lstStyle/>
          <a:p>
            <a:r>
              <a:rPr lang="en-US" altLang="ko-KR" sz="2400"/>
              <a:t>Create a Cloud9 Environment </a:t>
            </a:r>
          </a:p>
          <a:p>
            <a:pPr lvl="1"/>
            <a:r>
              <a:rPr lang="en-US" altLang="ko-KR" sz="2000"/>
              <a:t>select </a:t>
            </a:r>
            <a:r>
              <a:rPr lang="en-US" altLang="ko-KR" sz="2000" b="1"/>
              <a:t>Create environment</a:t>
            </a:r>
            <a:endParaRPr lang="en-US" altLang="ko-KR" sz="2000"/>
          </a:p>
          <a:p>
            <a:r>
              <a:rPr lang="en-US" altLang="ko-KR" sz="2400"/>
              <a:t>Name it </a:t>
            </a:r>
            <a:r>
              <a:rPr lang="en-US" altLang="ko-KR" sz="2400" b="1"/>
              <a:t>workshop</a:t>
            </a:r>
            <a:r>
              <a:rPr lang="en-US" altLang="ko-KR" sz="2400"/>
              <a:t>, and take all other defaults</a:t>
            </a:r>
          </a:p>
          <a:p>
            <a:r>
              <a:rPr lang="en-US" altLang="ko-KR" sz="2400"/>
              <a:t>When it comes up, customize the environment by closing the </a:t>
            </a:r>
            <a:r>
              <a:rPr lang="en-US" altLang="ko-KR" sz="2400" b="1"/>
              <a:t>welcome tab</a:t>
            </a:r>
            <a:r>
              <a:rPr lang="en-US" altLang="ko-KR" sz="2400"/>
              <a:t> and </a:t>
            </a:r>
            <a:r>
              <a:rPr lang="en-US" altLang="ko-KR" sz="2400" b="1"/>
              <a:t>lower work area</a:t>
            </a:r>
            <a:r>
              <a:rPr lang="en-US" altLang="ko-KR" sz="2400"/>
              <a:t>, and opening a new </a:t>
            </a:r>
            <a:r>
              <a:rPr lang="en-US" altLang="ko-KR" sz="2400" b="1"/>
              <a:t>terminal</a:t>
            </a:r>
            <a:r>
              <a:rPr lang="en-US" altLang="ko-KR" sz="2400"/>
              <a:t> tab in the main work area: </a:t>
            </a:r>
          </a:p>
          <a:p>
            <a:endParaRPr lang="ko-KR" altLang="en-US" sz="2400"/>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15</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 Workspace</a:t>
            </a:r>
            <a:endParaRPr lang="ko-KR" altLang="en-US"/>
          </a:p>
        </p:txBody>
      </p:sp>
    </p:spTree>
    <p:extLst>
      <p:ext uri="{BB962C8B-B14F-4D97-AF65-F5344CB8AC3E}">
        <p14:creationId xmlns:p14="http://schemas.microsoft.com/office/powerpoint/2010/main" val="140766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8">
            <a:extLst>
              <a:ext uri="{FF2B5EF4-FFF2-40B4-BE49-F238E27FC236}">
                <a16:creationId xmlns:a16="http://schemas.microsoft.com/office/drawing/2014/main" id="{01DFA9D8-5426-4E04-84D9-6F0FA9ADB6FF}"/>
              </a:ext>
            </a:extLst>
          </p:cNvPr>
          <p:cNvSpPr>
            <a:spLocks noGrp="1"/>
          </p:cNvSpPr>
          <p:nvPr>
            <p:ph idx="1"/>
          </p:nvPr>
        </p:nvSpPr>
        <p:spPr/>
        <p:txBody>
          <a:bodyPr/>
          <a:lstStyle/>
          <a:p>
            <a:r>
              <a:rPr lang="en-US" altLang="ko-KR"/>
              <a:t>Your workspace should now look like this: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16</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 Workspace</a:t>
            </a:r>
            <a:endParaRPr lang="ko-KR" altLang="en-US"/>
          </a:p>
        </p:txBody>
      </p:sp>
      <p:pic>
        <p:nvPicPr>
          <p:cNvPr id="7" name="그림 6" descr="스크린샷이(가) 표시된 사진&#10;&#10;매우 높은 신뢰도로 생성된 설명">
            <a:extLst>
              <a:ext uri="{FF2B5EF4-FFF2-40B4-BE49-F238E27FC236}">
                <a16:creationId xmlns:a16="http://schemas.microsoft.com/office/drawing/2014/main" id="{2A8B0900-7CB5-4463-9A05-C52339299E9D}"/>
              </a:ext>
            </a:extLst>
          </p:cNvPr>
          <p:cNvPicPr>
            <a:picLocks noChangeAspect="1"/>
          </p:cNvPicPr>
          <p:nvPr/>
        </p:nvPicPr>
        <p:blipFill>
          <a:blip r:embed="rId2"/>
          <a:stretch>
            <a:fillRect/>
          </a:stretch>
        </p:blipFill>
        <p:spPr>
          <a:xfrm>
            <a:off x="1379463" y="1627632"/>
            <a:ext cx="9433075" cy="5092016"/>
          </a:xfrm>
          <a:prstGeom prst="rect">
            <a:avLst/>
          </a:prstGeom>
        </p:spPr>
      </p:pic>
    </p:spTree>
    <p:extLst>
      <p:ext uri="{BB962C8B-B14F-4D97-AF65-F5344CB8AC3E}">
        <p14:creationId xmlns:p14="http://schemas.microsoft.com/office/powerpoint/2010/main" val="321791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8"/>
            <a:ext cx="11340000" cy="365125"/>
          </a:xfrm>
        </p:spPr>
        <p:txBody>
          <a:bodyPr/>
          <a:lstStyle/>
          <a:p>
            <a:r>
              <a:rPr lang="en-US" altLang="ko-KR"/>
              <a:t>If you like this theme, you can choose it yourself by selecting </a:t>
            </a:r>
            <a:r>
              <a:rPr lang="en-US" altLang="ko-KR" b="1"/>
              <a:t>View / Themes / Solarized / Solarized Dark</a:t>
            </a:r>
            <a:r>
              <a:rPr lang="en-US" altLang="ko-KR"/>
              <a:t> in the Cloud9 workspace menu.</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17</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 Workspace</a:t>
            </a:r>
            <a:endParaRPr lang="ko-KR" altLang="en-US"/>
          </a:p>
        </p:txBody>
      </p:sp>
      <p:pic>
        <p:nvPicPr>
          <p:cNvPr id="7" name="그림 6" descr="스크린샷, 모니터이(가) 표시된 사진&#10;&#10;매우 높은 신뢰도로 생성된 설명">
            <a:extLst>
              <a:ext uri="{FF2B5EF4-FFF2-40B4-BE49-F238E27FC236}">
                <a16:creationId xmlns:a16="http://schemas.microsoft.com/office/drawing/2014/main" id="{B4871C99-D041-4EBB-A457-B849DFC1C6D1}"/>
              </a:ext>
            </a:extLst>
          </p:cNvPr>
          <p:cNvPicPr>
            <a:picLocks noChangeAspect="1"/>
          </p:cNvPicPr>
          <p:nvPr/>
        </p:nvPicPr>
        <p:blipFill>
          <a:blip r:embed="rId2"/>
          <a:stretch>
            <a:fillRect/>
          </a:stretch>
        </p:blipFill>
        <p:spPr>
          <a:xfrm>
            <a:off x="1701588" y="1975401"/>
            <a:ext cx="8788824" cy="4744246"/>
          </a:xfrm>
          <a:prstGeom prst="rect">
            <a:avLst/>
          </a:prstGeom>
        </p:spPr>
      </p:pic>
    </p:spTree>
    <p:extLst>
      <p:ext uri="{BB962C8B-B14F-4D97-AF65-F5344CB8AC3E}">
        <p14:creationId xmlns:p14="http://schemas.microsoft.com/office/powerpoint/2010/main" val="271078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In the Cloud9 workspace, run the following commands:</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18</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Install and Configure Tools</a:t>
            </a:r>
            <a:endParaRPr lang="ko-KR" altLang="en-US"/>
          </a:p>
        </p:txBody>
      </p:sp>
      <p:sp>
        <p:nvSpPr>
          <p:cNvPr id="6" name="직사각형 5">
            <a:extLst>
              <a:ext uri="{FF2B5EF4-FFF2-40B4-BE49-F238E27FC236}">
                <a16:creationId xmlns:a16="http://schemas.microsoft.com/office/drawing/2014/main" id="{F32584A6-F250-4305-9DA1-478C63E15CF4}"/>
              </a:ext>
            </a:extLst>
          </p:cNvPr>
          <p:cNvSpPr/>
          <p:nvPr/>
        </p:nvSpPr>
        <p:spPr>
          <a:xfrm>
            <a:off x="1090414" y="2102828"/>
            <a:ext cx="5622052" cy="369332"/>
          </a:xfrm>
          <a:prstGeom prst="rect">
            <a:avLst/>
          </a:prstGeom>
        </p:spPr>
        <p:txBody>
          <a:bodyPr wrap="none">
            <a:spAutoFit/>
          </a:bodyPr>
          <a:lstStyle/>
          <a:p>
            <a:r>
              <a:rPr lang="en-US" altLang="ko-KR">
                <a:solidFill>
                  <a:srgbClr val="333333"/>
                </a:solidFill>
                <a:latin typeface="Arial" panose="020B0604020202020204" pitchFamily="34" charset="0"/>
              </a:rPr>
              <a:t>First install the ECS cli (plus some other text utilities):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84703"/>
            <a:ext cx="8921496" cy="738664"/>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sudo</a:t>
            </a:r>
            <a:r>
              <a:rPr lang="en-US" altLang="ko-KR" sz="1400">
                <a:solidFill>
                  <a:srgbClr val="C5C8C6"/>
                </a:solidFill>
                <a:latin typeface="Consolas" panose="020B0609020204030204" pitchFamily="49" charset="0"/>
              </a:rPr>
              <a:t> curl -so </a:t>
            </a:r>
            <a:r>
              <a:rPr lang="en-US" altLang="ko-KR" sz="1400">
                <a:solidFill>
                  <a:srgbClr val="B5BD68"/>
                </a:solidFill>
                <a:latin typeface="&amp;quot"/>
              </a:rPr>
              <a:t>/</a:t>
            </a:r>
            <a:r>
              <a:rPr lang="en-US" altLang="ko-KR" sz="1400" err="1">
                <a:solidFill>
                  <a:srgbClr val="B5BD68"/>
                </a:solidFill>
                <a:latin typeface="&amp;quot"/>
              </a:rPr>
              <a:t>usr</a:t>
            </a:r>
            <a:r>
              <a:rPr lang="en-US" altLang="ko-KR" sz="1400">
                <a:solidFill>
                  <a:srgbClr val="B5BD68"/>
                </a:solidFill>
                <a:latin typeface="&amp;quot"/>
              </a:rPr>
              <a:t>/</a:t>
            </a:r>
            <a:r>
              <a:rPr lang="en-US" altLang="ko-KR" sz="1400">
                <a:solidFill>
                  <a:srgbClr val="C5C8C6"/>
                </a:solidFill>
                <a:latin typeface="Consolas" panose="020B0609020204030204" pitchFamily="49" charset="0"/>
              </a:rPr>
              <a:t>local</a:t>
            </a:r>
            <a:r>
              <a:rPr lang="en-US" altLang="ko-KR" sz="1400">
                <a:solidFill>
                  <a:srgbClr val="B5BD68"/>
                </a:solidFill>
                <a:latin typeface="&amp;quot"/>
              </a:rPr>
              <a:t>/bin/</a:t>
            </a:r>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a:t>
            </a:r>
            <a:r>
              <a:rPr lang="en-US" altLang="ko-KR" sz="1400">
                <a:solidFill>
                  <a:srgbClr val="B5BD68"/>
                </a:solidFill>
                <a:latin typeface="&amp;quot"/>
              </a:rPr>
              <a:t>https:</a:t>
            </a:r>
            <a:r>
              <a:rPr lang="en-US" altLang="ko-KR" sz="1400">
                <a:solidFill>
                  <a:srgbClr val="707880"/>
                </a:solidFill>
                <a:latin typeface="&amp;quot"/>
              </a:rPr>
              <a:t>//s3.amazonaws.com/amazon-ecs-cli/ecs-cli-linux-amd64-latest</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sudo</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chmod</a:t>
            </a:r>
            <a:r>
              <a:rPr lang="en-US" altLang="ko-KR" sz="1400">
                <a:solidFill>
                  <a:srgbClr val="C5C8C6"/>
                </a:solidFill>
                <a:latin typeface="Consolas" panose="020B0609020204030204" pitchFamily="49" charset="0"/>
              </a:rPr>
              <a:t> +x </a:t>
            </a:r>
            <a:r>
              <a:rPr lang="en-US" altLang="ko-KR" sz="1400">
                <a:solidFill>
                  <a:srgbClr val="B5BD68"/>
                </a:solidFill>
                <a:latin typeface="&amp;quot"/>
              </a:rPr>
              <a:t>/</a:t>
            </a:r>
            <a:r>
              <a:rPr lang="en-US" altLang="ko-KR" sz="1400" err="1">
                <a:solidFill>
                  <a:srgbClr val="B5BD68"/>
                </a:solidFill>
                <a:latin typeface="&amp;quot"/>
              </a:rPr>
              <a:t>usr</a:t>
            </a:r>
            <a:r>
              <a:rPr lang="en-US" altLang="ko-KR" sz="1400">
                <a:solidFill>
                  <a:srgbClr val="B5BD68"/>
                </a:solidFill>
                <a:latin typeface="&amp;quot"/>
              </a:rPr>
              <a:t>/</a:t>
            </a:r>
            <a:r>
              <a:rPr lang="en-US" altLang="ko-KR" sz="1400">
                <a:solidFill>
                  <a:srgbClr val="C5C8C6"/>
                </a:solidFill>
                <a:latin typeface="Consolas" panose="020B0609020204030204" pitchFamily="49" charset="0"/>
              </a:rPr>
              <a:t>local</a:t>
            </a:r>
            <a:r>
              <a:rPr lang="en-US" altLang="ko-KR" sz="1400">
                <a:solidFill>
                  <a:srgbClr val="B5BD68"/>
                </a:solidFill>
                <a:latin typeface="&amp;quot"/>
              </a:rPr>
              <a:t>/bin/</a:t>
            </a:r>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a:t>
            </a:r>
          </a:p>
          <a:p>
            <a:r>
              <a:rPr lang="en-US" altLang="ko-KR" sz="1400">
                <a:solidFill>
                  <a:srgbClr val="C5C8C6"/>
                </a:solidFill>
                <a:latin typeface="Consolas" panose="020B0609020204030204" pitchFamily="49" charset="0"/>
              </a:rPr>
              <a:t>sudo yum -y install jq gettext </a:t>
            </a:r>
            <a:endParaRPr lang="en-US" altLang="ko-KR" sz="1400"/>
          </a:p>
        </p:txBody>
      </p:sp>
      <p:sp>
        <p:nvSpPr>
          <p:cNvPr id="8" name="직사각형 7">
            <a:extLst>
              <a:ext uri="{FF2B5EF4-FFF2-40B4-BE49-F238E27FC236}">
                <a16:creationId xmlns:a16="http://schemas.microsoft.com/office/drawing/2014/main" id="{BC3F5902-1FBA-4855-B608-E17DD119775F}"/>
              </a:ext>
            </a:extLst>
          </p:cNvPr>
          <p:cNvSpPr/>
          <p:nvPr/>
        </p:nvSpPr>
        <p:spPr>
          <a:xfrm>
            <a:off x="1191768" y="3812791"/>
            <a:ext cx="7833360" cy="369332"/>
          </a:xfrm>
          <a:prstGeom prst="rect">
            <a:avLst/>
          </a:prstGeom>
        </p:spPr>
        <p:txBody>
          <a:bodyPr wrap="square">
            <a:spAutoFit/>
          </a:bodyPr>
          <a:lstStyle/>
          <a:p>
            <a:r>
              <a:rPr lang="en-US" altLang="ko-KR">
                <a:solidFill>
                  <a:srgbClr val="333333"/>
                </a:solidFill>
                <a:latin typeface="Arial" panose="020B0604020202020204" pitchFamily="34" charset="0"/>
              </a:rPr>
              <a:t>Next configure the AWS cli with our current region as default:</a:t>
            </a:r>
            <a:endParaRPr lang="ko-KR" altLang="en-US"/>
          </a:p>
        </p:txBody>
      </p:sp>
      <p:sp>
        <p:nvSpPr>
          <p:cNvPr id="9" name="직사각형 8">
            <a:extLst>
              <a:ext uri="{FF2B5EF4-FFF2-40B4-BE49-F238E27FC236}">
                <a16:creationId xmlns:a16="http://schemas.microsoft.com/office/drawing/2014/main" id="{5BFB9D63-119D-43EA-8F06-3C8D189C2765}"/>
              </a:ext>
            </a:extLst>
          </p:cNvPr>
          <p:cNvSpPr/>
          <p:nvPr/>
        </p:nvSpPr>
        <p:spPr>
          <a:xfrm>
            <a:off x="1191768" y="4325773"/>
            <a:ext cx="8921496" cy="1169551"/>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export</a:t>
            </a:r>
            <a:r>
              <a:rPr lang="en-US" altLang="ko-KR" sz="1400">
                <a:solidFill>
                  <a:srgbClr val="C5C8C6"/>
                </a:solidFill>
                <a:latin typeface="Consolas" panose="020B0609020204030204" pitchFamily="49" charset="0"/>
              </a:rPr>
              <a:t> AWS_REGION=$(curl </a:t>
            </a:r>
            <a:r>
              <a:rPr lang="en-US" altLang="ko-KR" sz="1400">
                <a:solidFill>
                  <a:srgbClr val="C5C8C6"/>
                </a:solidFill>
                <a:latin typeface="&amp;quot"/>
              </a:rPr>
              <a:t>-s</a:t>
            </a:r>
            <a:r>
              <a:rPr lang="en-US" altLang="ko-KR" sz="1400">
                <a:solidFill>
                  <a:srgbClr val="C5C8C6"/>
                </a:solidFill>
                <a:latin typeface="Consolas" panose="020B0609020204030204" pitchFamily="49" charset="0"/>
              </a:rPr>
              <a:t> 169.254.169.254/latest/dynamic/instance-identity/document | </a:t>
            </a:r>
            <a:r>
              <a:rPr lang="en-US" altLang="ko-KR" sz="1400" err="1">
                <a:solidFill>
                  <a:srgbClr val="C5C8C6"/>
                </a:solidFill>
                <a:latin typeface="Consolas" panose="020B0609020204030204" pitchFamily="49" charset="0"/>
              </a:rPr>
              <a:t>jq</a:t>
            </a:r>
            <a:r>
              <a:rPr lang="en-US" altLang="ko-KR" sz="1400">
                <a:solidFill>
                  <a:srgbClr val="C5C8C6"/>
                </a:solidFill>
                <a:latin typeface="Consolas" panose="020B0609020204030204" pitchFamily="49" charset="0"/>
              </a:rPr>
              <a:t> -r .region)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"export AWS_REGION=</a:t>
            </a:r>
            <a:r>
              <a:rPr lang="en-US" altLang="ko-KR" sz="1400">
                <a:solidFill>
                  <a:srgbClr val="8ABEB7"/>
                </a:solidFill>
                <a:latin typeface="&amp;quot"/>
              </a:rPr>
              <a:t>${AWS_REGION}</a:t>
            </a:r>
            <a:r>
              <a:rPr lang="en-US" altLang="ko-KR" sz="1400">
                <a:solidFill>
                  <a:srgbClr val="B5BD68"/>
                </a:solidFill>
                <a:latin typeface="&amp;quot"/>
              </a:rPr>
              <a:t>"</a:t>
            </a:r>
            <a:r>
              <a:rPr lang="en-US" altLang="ko-KR" sz="1400">
                <a:solidFill>
                  <a:srgbClr val="C5C8C6"/>
                </a:solidFill>
                <a:latin typeface="Consolas" panose="020B0609020204030204" pitchFamily="49" charset="0"/>
              </a:rPr>
              <a:t> &gt;&gt; ~/.</a:t>
            </a:r>
            <a:r>
              <a:rPr lang="en-US" altLang="ko-KR" sz="1400" err="1">
                <a:solidFill>
                  <a:srgbClr val="C5C8C6"/>
                </a:solidFill>
                <a:latin typeface="Consolas" panose="020B0609020204030204" pitchFamily="49" charset="0"/>
              </a:rPr>
              <a:t>bash_profile</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configure </a:t>
            </a:r>
            <a:r>
              <a:rPr lang="en-US" altLang="ko-KR" sz="1400">
                <a:solidFill>
                  <a:srgbClr val="DE935F"/>
                </a:solidFill>
                <a:latin typeface="&amp;quot"/>
              </a:rPr>
              <a:t>set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default.region</a:t>
            </a:r>
            <a:r>
              <a:rPr lang="en-US" altLang="ko-KR" sz="1400">
                <a:solidFill>
                  <a:srgbClr val="C5C8C6"/>
                </a:solidFill>
                <a:latin typeface="Consolas" panose="020B0609020204030204" pitchFamily="49" charset="0"/>
              </a:rPr>
              <a:t> </a:t>
            </a:r>
            <a:r>
              <a:rPr lang="en-US" altLang="ko-KR" sz="1400">
                <a:solidFill>
                  <a:srgbClr val="8ABEB7"/>
                </a:solidFill>
                <a:latin typeface="&amp;quot"/>
              </a:rPr>
              <a:t>${AWS_REGION}</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configure get </a:t>
            </a:r>
            <a:r>
              <a:rPr lang="en-US" altLang="ko-KR" sz="1400" err="1">
                <a:solidFill>
                  <a:srgbClr val="C5C8C6"/>
                </a:solidFill>
                <a:latin typeface="Consolas" panose="020B0609020204030204" pitchFamily="49" charset="0"/>
              </a:rPr>
              <a:t>default.region</a:t>
            </a:r>
            <a:r>
              <a:rPr lang="en-US" altLang="ko-KR" sz="1400">
                <a:solidFill>
                  <a:srgbClr val="C5C8C6"/>
                </a:solidFill>
                <a:latin typeface="Consolas" panose="020B0609020204030204" pitchFamily="49" charset="0"/>
              </a:rPr>
              <a:t> </a:t>
            </a:r>
            <a:endParaRPr lang="ko-KR" altLang="en-US" sz="1400"/>
          </a:p>
        </p:txBody>
      </p:sp>
    </p:spTree>
    <p:extLst>
      <p:ext uri="{BB962C8B-B14F-4D97-AF65-F5344CB8AC3E}">
        <p14:creationId xmlns:p14="http://schemas.microsoft.com/office/powerpoint/2010/main" val="230984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In the Cloud9 workspace, run the following commands:</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19</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Install and Configure Tools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84703"/>
            <a:ext cx="8921496" cy="307777"/>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curl -s </a:t>
            </a:r>
            <a:r>
              <a:rPr lang="en-US" altLang="ko-KR" sz="1400">
                <a:solidFill>
                  <a:srgbClr val="B5BD68"/>
                </a:solidFill>
                <a:latin typeface="&amp;quot"/>
              </a:rPr>
              <a:t>https:</a:t>
            </a:r>
            <a:r>
              <a:rPr lang="en-US" altLang="ko-KR" sz="1400">
                <a:solidFill>
                  <a:srgbClr val="707880"/>
                </a:solidFill>
                <a:latin typeface="&amp;quot"/>
              </a:rPr>
              <a:t>//getmu.io/install.sh | </a:t>
            </a:r>
            <a:r>
              <a:rPr lang="en-US" altLang="ko-KR" sz="1400" err="1">
                <a:solidFill>
                  <a:srgbClr val="707880"/>
                </a:solidFill>
                <a:latin typeface="&amp;quot"/>
              </a:rPr>
              <a:t>sudo</a:t>
            </a:r>
            <a:r>
              <a:rPr lang="en-US" altLang="ko-KR" sz="1400">
                <a:solidFill>
                  <a:srgbClr val="707880"/>
                </a:solidFill>
                <a:latin typeface="&amp;quot"/>
              </a:rPr>
              <a:t> </a:t>
            </a:r>
            <a:r>
              <a:rPr lang="en-US" altLang="ko-KR" sz="1400" err="1">
                <a:solidFill>
                  <a:srgbClr val="707880"/>
                </a:solidFill>
                <a:latin typeface="&amp;quot"/>
              </a:rPr>
              <a:t>sh</a:t>
            </a:r>
            <a:r>
              <a:rPr lang="en-US" altLang="ko-KR" sz="1400">
                <a:solidFill>
                  <a:srgbClr val="C5C8C6"/>
                </a:solidFill>
                <a:latin typeface="Consolas" panose="020B0609020204030204" pitchFamily="49" charset="0"/>
              </a:rPr>
              <a:t> </a:t>
            </a:r>
            <a:endParaRPr lang="ko-KR" altLang="en-US" sz="1400"/>
          </a:p>
        </p:txBody>
      </p:sp>
      <p:sp>
        <p:nvSpPr>
          <p:cNvPr id="8" name="직사각형 7">
            <a:extLst>
              <a:ext uri="{FF2B5EF4-FFF2-40B4-BE49-F238E27FC236}">
                <a16:creationId xmlns:a16="http://schemas.microsoft.com/office/drawing/2014/main" id="{BC3F5902-1FBA-4855-B608-E17DD119775F}"/>
              </a:ext>
            </a:extLst>
          </p:cNvPr>
          <p:cNvSpPr/>
          <p:nvPr/>
        </p:nvSpPr>
        <p:spPr>
          <a:xfrm>
            <a:off x="1191768" y="3042191"/>
            <a:ext cx="7833360" cy="923330"/>
          </a:xfrm>
          <a:prstGeom prst="rect">
            <a:avLst/>
          </a:prstGeom>
        </p:spPr>
        <p:txBody>
          <a:bodyPr wrap="square">
            <a:spAutoFit/>
          </a:bodyPr>
          <a:lstStyle/>
          <a:p>
            <a:r>
              <a:rPr lang="en-US" altLang="ko-KR"/>
              <a:t>We should set a namespace so that multiple IAM users can run this workshop in the same AWS account.</a:t>
            </a:r>
          </a:p>
          <a:p>
            <a:r>
              <a:rPr lang="en-US" altLang="ko-KR"/>
              <a:t>We will pick a random two character string and save it to our environment:</a:t>
            </a:r>
          </a:p>
        </p:txBody>
      </p:sp>
      <p:sp>
        <p:nvSpPr>
          <p:cNvPr id="9" name="직사각형 8">
            <a:extLst>
              <a:ext uri="{FF2B5EF4-FFF2-40B4-BE49-F238E27FC236}">
                <a16:creationId xmlns:a16="http://schemas.microsoft.com/office/drawing/2014/main" id="{5BFB9D63-119D-43EA-8F06-3C8D189C2765}"/>
              </a:ext>
            </a:extLst>
          </p:cNvPr>
          <p:cNvSpPr/>
          <p:nvPr/>
        </p:nvSpPr>
        <p:spPr>
          <a:xfrm>
            <a:off x="1191768" y="4325773"/>
            <a:ext cx="8921496" cy="738664"/>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export</a:t>
            </a:r>
            <a:r>
              <a:rPr lang="en-US" altLang="ko-KR" sz="1400">
                <a:solidFill>
                  <a:srgbClr val="C5C8C6"/>
                </a:solidFill>
                <a:latin typeface="Consolas" panose="020B0609020204030204" pitchFamily="49" charset="0"/>
              </a:rPr>
              <a:t> MU_NAMESPACE=</a:t>
            </a:r>
            <a:r>
              <a:rPr lang="en-US" altLang="ko-KR" sz="1400">
                <a:solidFill>
                  <a:srgbClr val="B5BD68"/>
                </a:solidFill>
                <a:latin typeface="&amp;quot"/>
              </a:rPr>
              <a:t>"mu-</a:t>
            </a:r>
            <a:r>
              <a:rPr lang="en-US" altLang="ko-KR" sz="1400">
                <a:solidFill>
                  <a:srgbClr val="8ABEB7"/>
                </a:solidFill>
                <a:latin typeface="&amp;quot"/>
              </a:rPr>
              <a:t>$(</a:t>
            </a:r>
            <a:r>
              <a:rPr lang="en-US" altLang="ko-KR" sz="1400" err="1">
                <a:solidFill>
                  <a:srgbClr val="8ABEB7"/>
                </a:solidFill>
                <a:latin typeface="&amp;quot"/>
              </a:rPr>
              <a:t>uuidgen</a:t>
            </a:r>
            <a:r>
              <a:rPr lang="en-US" altLang="ko-KR" sz="1400">
                <a:solidFill>
                  <a:srgbClr val="8ABEB7"/>
                </a:solidFill>
                <a:latin typeface="&amp;quot"/>
              </a:rPr>
              <a:t> -r | cut -c1-2)</a:t>
            </a:r>
            <a:r>
              <a:rPr lang="en-US" altLang="ko-KR" sz="1400">
                <a:solidFill>
                  <a:srgbClr val="B5BD68"/>
                </a:solidFill>
                <a:latin typeface="&amp;quot"/>
              </a:rPr>
              <a:t>"</a:t>
            </a:r>
            <a:r>
              <a:rPr lang="en-US" altLang="ko-KR" sz="1400">
                <a:solidFill>
                  <a:srgbClr val="C5C8C6"/>
                </a:solidFill>
                <a:latin typeface="Consolas" panose="020B0609020204030204" pitchFamily="49" charset="0"/>
              </a:rPr>
              <a:t>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"export MU_NAMESPACE=</a:t>
            </a:r>
            <a:r>
              <a:rPr lang="en-US" altLang="ko-KR" sz="1400">
                <a:solidFill>
                  <a:srgbClr val="8ABEB7"/>
                </a:solidFill>
                <a:latin typeface="&amp;quot"/>
              </a:rPr>
              <a:t>$MU_NAMESPACE</a:t>
            </a:r>
            <a:r>
              <a:rPr lang="en-US" altLang="ko-KR" sz="1400">
                <a:solidFill>
                  <a:srgbClr val="B5BD68"/>
                </a:solidFill>
                <a:latin typeface="&amp;quot"/>
              </a:rPr>
              <a:t>"</a:t>
            </a:r>
            <a:r>
              <a:rPr lang="en-US" altLang="ko-KR" sz="1400">
                <a:solidFill>
                  <a:srgbClr val="C5C8C6"/>
                </a:solidFill>
                <a:latin typeface="Consolas" panose="020B0609020204030204" pitchFamily="49" charset="0"/>
              </a:rPr>
              <a:t> &gt;&gt; ~/.</a:t>
            </a:r>
            <a:r>
              <a:rPr lang="en-US" altLang="ko-KR" sz="1400" err="1">
                <a:solidFill>
                  <a:srgbClr val="C5C8C6"/>
                </a:solidFill>
                <a:latin typeface="Consolas" panose="020B0609020204030204" pitchFamily="49" charset="0"/>
              </a:rPr>
              <a:t>bashrc</a:t>
            </a:r>
            <a:r>
              <a:rPr lang="en-US" altLang="ko-KR" sz="1400">
                <a:solidFill>
                  <a:srgbClr val="C5C8C6"/>
                </a:solidFill>
                <a:latin typeface="Consolas" panose="020B0609020204030204" pitchFamily="49" charset="0"/>
              </a:rPr>
              <a:t>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"My namespace is </a:t>
            </a:r>
            <a:r>
              <a:rPr lang="en-US" altLang="ko-KR" sz="1400">
                <a:solidFill>
                  <a:srgbClr val="8ABEB7"/>
                </a:solidFill>
                <a:latin typeface="&amp;quot"/>
              </a:rPr>
              <a:t>$MU_NAMESPACE</a:t>
            </a:r>
            <a:r>
              <a:rPr lang="en-US" altLang="ko-KR" sz="1400">
                <a:solidFill>
                  <a:srgbClr val="B5BD68"/>
                </a:solidFill>
                <a:latin typeface="&amp;quot"/>
              </a:rPr>
              <a:t>"</a:t>
            </a:r>
            <a:r>
              <a:rPr lang="en-US" altLang="ko-KR" sz="1400">
                <a:solidFill>
                  <a:srgbClr val="C5C8C6"/>
                </a:solidFill>
                <a:latin typeface="Consolas" panose="020B0609020204030204" pitchFamily="49" charset="0"/>
              </a:rPr>
              <a:t> </a:t>
            </a:r>
            <a:endParaRPr lang="ko-KR" altLang="en-US" sz="1400"/>
          </a:p>
        </p:txBody>
      </p:sp>
    </p:spTree>
    <p:extLst>
      <p:ext uri="{BB962C8B-B14F-4D97-AF65-F5344CB8AC3E}">
        <p14:creationId xmlns:p14="http://schemas.microsoft.com/office/powerpoint/2010/main" val="14209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pPr rtl="0"/>
            <a:r>
              <a:rPr lang="en-US" altLang="ko-KR"/>
              <a:t>Introduction</a:t>
            </a:r>
            <a:endParaRPr lang="ko-KR" altLang="en-US"/>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4"/>
            <a:ext cx="4131744" cy="1108015"/>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pic>
        <p:nvPicPr>
          <p:cNvPr id="12" name="그림 11" descr="클립아트이(가) 표시된 사진&#10;&#10;높은 신뢰도로 생성된 설명">
            <a:extLst>
              <a:ext uri="{FF2B5EF4-FFF2-40B4-BE49-F238E27FC236}">
                <a16:creationId xmlns:a16="http://schemas.microsoft.com/office/drawing/2014/main" id="{E34EA267-87A5-426E-B052-649A64F3E347}"/>
              </a:ext>
            </a:extLst>
          </p:cNvPr>
          <p:cNvPicPr>
            <a:picLocks noChangeAspect="1"/>
          </p:cNvPicPr>
          <p:nvPr/>
        </p:nvPicPr>
        <p:blipFill>
          <a:blip r:embed="rId5"/>
          <a:stretch>
            <a:fillRect/>
          </a:stretch>
        </p:blipFill>
        <p:spPr>
          <a:xfrm>
            <a:off x="10509250" y="144000"/>
            <a:ext cx="1393709" cy="502978"/>
          </a:xfrm>
          <a:prstGeom prst="rect">
            <a:avLst/>
          </a:prstGeom>
        </p:spPr>
      </p:pic>
    </p:spTree>
    <p:extLst>
      <p:ext uri="{BB962C8B-B14F-4D97-AF65-F5344CB8AC3E}">
        <p14:creationId xmlns:p14="http://schemas.microsoft.com/office/powerpoint/2010/main" val="119661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20</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 SSH key</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100071"/>
            <a:ext cx="8921496" cy="307777"/>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ssh</a:t>
            </a:r>
            <a:r>
              <a:rPr lang="en-US" altLang="ko-KR" sz="1400">
                <a:solidFill>
                  <a:srgbClr val="C5C8C6"/>
                </a:solidFill>
                <a:latin typeface="Consolas" panose="020B0609020204030204" pitchFamily="49" charset="0"/>
              </a:rPr>
              <a:t>-keygen </a:t>
            </a:r>
            <a:endParaRPr lang="ko-KR" altLang="en-US" sz="1400"/>
          </a:p>
        </p:txBody>
      </p:sp>
      <p:sp>
        <p:nvSpPr>
          <p:cNvPr id="8" name="직사각형 7">
            <a:extLst>
              <a:ext uri="{FF2B5EF4-FFF2-40B4-BE49-F238E27FC236}">
                <a16:creationId xmlns:a16="http://schemas.microsoft.com/office/drawing/2014/main" id="{BC3F5902-1FBA-4855-B608-E17DD119775F}"/>
              </a:ext>
            </a:extLst>
          </p:cNvPr>
          <p:cNvSpPr/>
          <p:nvPr/>
        </p:nvSpPr>
        <p:spPr>
          <a:xfrm>
            <a:off x="1127760" y="2944111"/>
            <a:ext cx="7833360" cy="369332"/>
          </a:xfrm>
          <a:prstGeom prst="rect">
            <a:avLst/>
          </a:prstGeom>
        </p:spPr>
        <p:txBody>
          <a:bodyPr wrap="square">
            <a:spAutoFit/>
          </a:bodyPr>
          <a:lstStyle/>
          <a:p>
            <a:r>
              <a:rPr lang="en-US" altLang="ko-KR"/>
              <a:t>2. Copy the public key to your clipboard</a:t>
            </a:r>
            <a:endParaRPr lang="ko-KR" altLang="en-US"/>
          </a:p>
        </p:txBody>
      </p:sp>
      <p:sp>
        <p:nvSpPr>
          <p:cNvPr id="9" name="직사각형 8">
            <a:extLst>
              <a:ext uri="{FF2B5EF4-FFF2-40B4-BE49-F238E27FC236}">
                <a16:creationId xmlns:a16="http://schemas.microsoft.com/office/drawing/2014/main" id="{5BFB9D63-119D-43EA-8F06-3C8D189C2765}"/>
              </a:ext>
            </a:extLst>
          </p:cNvPr>
          <p:cNvSpPr/>
          <p:nvPr/>
        </p:nvSpPr>
        <p:spPr>
          <a:xfrm>
            <a:off x="1191768" y="3457093"/>
            <a:ext cx="8921496" cy="307777"/>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cat ~</a:t>
            </a:r>
            <a:r>
              <a:rPr lang="en-US" altLang="ko-KR" sz="1400">
                <a:solidFill>
                  <a:srgbClr val="B5BD68"/>
                </a:solidFill>
                <a:latin typeface="&amp;quot"/>
              </a:rPr>
              <a:t>/.</a:t>
            </a:r>
            <a:r>
              <a:rPr lang="en-US" altLang="ko-KR" sz="1400" err="1">
                <a:solidFill>
                  <a:srgbClr val="B5BD68"/>
                </a:solidFill>
                <a:latin typeface="&amp;quot"/>
              </a:rPr>
              <a:t>ssh</a:t>
            </a:r>
            <a:r>
              <a:rPr lang="en-US" altLang="ko-KR" sz="1400">
                <a:solidFill>
                  <a:srgbClr val="B5BD68"/>
                </a:solidFill>
                <a:latin typeface="&amp;quot"/>
              </a:rPr>
              <a:t>/i</a:t>
            </a:r>
            <a:r>
              <a:rPr lang="en-US" altLang="ko-KR" sz="1400">
                <a:solidFill>
                  <a:srgbClr val="C5C8C6"/>
                </a:solidFill>
                <a:latin typeface="Consolas" panose="020B0609020204030204" pitchFamily="49" charset="0"/>
              </a:rPr>
              <a:t>d_rsa.pub</a:t>
            </a:r>
            <a:endParaRPr lang="ko-KR" altLang="en-US" sz="1400"/>
          </a:p>
        </p:txBody>
      </p:sp>
      <p:sp>
        <p:nvSpPr>
          <p:cNvPr id="10" name="직사각형 9">
            <a:extLst>
              <a:ext uri="{FF2B5EF4-FFF2-40B4-BE49-F238E27FC236}">
                <a16:creationId xmlns:a16="http://schemas.microsoft.com/office/drawing/2014/main" id="{EB9E0D9D-80EB-4964-8078-5A5A4BCBFC3C}"/>
              </a:ext>
            </a:extLst>
          </p:cNvPr>
          <p:cNvSpPr/>
          <p:nvPr/>
        </p:nvSpPr>
        <p:spPr>
          <a:xfrm>
            <a:off x="1127760" y="1524017"/>
            <a:ext cx="7833360" cy="369332"/>
          </a:xfrm>
          <a:prstGeom prst="rect">
            <a:avLst/>
          </a:prstGeom>
        </p:spPr>
        <p:txBody>
          <a:bodyPr wrap="square">
            <a:spAutoFit/>
          </a:bodyPr>
          <a:lstStyle/>
          <a:p>
            <a:r>
              <a:rPr lang="en-US" altLang="ko-KR"/>
              <a:t>1. Create a </a:t>
            </a:r>
            <a:r>
              <a:rPr lang="en-US" altLang="ko-KR" err="1"/>
              <a:t>ssh</a:t>
            </a:r>
            <a:r>
              <a:rPr lang="en-US" altLang="ko-KR"/>
              <a:t> key and add it to your GitHub account.</a:t>
            </a:r>
            <a:endParaRPr lang="ko-KR" altLang="en-US"/>
          </a:p>
        </p:txBody>
      </p:sp>
      <p:sp>
        <p:nvSpPr>
          <p:cNvPr id="13" name="직사각형 12">
            <a:extLst>
              <a:ext uri="{FF2B5EF4-FFF2-40B4-BE49-F238E27FC236}">
                <a16:creationId xmlns:a16="http://schemas.microsoft.com/office/drawing/2014/main" id="{6BE5F658-79C4-44C4-8A1D-BEE3FB15376D}"/>
              </a:ext>
            </a:extLst>
          </p:cNvPr>
          <p:cNvSpPr/>
          <p:nvPr/>
        </p:nvSpPr>
        <p:spPr>
          <a:xfrm>
            <a:off x="1127760" y="4136994"/>
            <a:ext cx="8921496" cy="1295868"/>
          </a:xfrm>
          <a:prstGeom prst="rect">
            <a:avLst/>
          </a:prstGeom>
        </p:spPr>
        <p:txBody>
          <a:bodyPr wrap="square">
            <a:spAutoFit/>
          </a:bodyPr>
          <a:lstStyle/>
          <a:p>
            <a:pPr>
              <a:lnSpc>
                <a:spcPct val="150000"/>
              </a:lnSpc>
            </a:pPr>
            <a:r>
              <a:rPr lang="en-US" altLang="ko-KR">
                <a:solidFill>
                  <a:srgbClr val="323235"/>
                </a:solidFill>
                <a:latin typeface="&amp;quot"/>
              </a:rPr>
              <a:t>3. Go to </a:t>
            </a:r>
            <a:r>
              <a:rPr lang="en-US" altLang="ko-KR">
                <a:solidFill>
                  <a:srgbClr val="4881CD"/>
                </a:solidFill>
                <a:latin typeface="&amp;quot"/>
              </a:rPr>
              <a:t>https://github.com/settings/ssh/new</a:t>
            </a:r>
            <a:r>
              <a:rPr lang="en-US" altLang="ko-KR">
                <a:solidFill>
                  <a:srgbClr val="323235"/>
                </a:solidFill>
                <a:latin typeface="&amp;quot"/>
              </a:rPr>
              <a:t> and paste your key in the box marked </a:t>
            </a:r>
            <a:r>
              <a:rPr lang="en-US" altLang="ko-KR" b="1">
                <a:solidFill>
                  <a:srgbClr val="323235"/>
                </a:solidFill>
                <a:latin typeface="&amp;quot"/>
              </a:rPr>
              <a:t>key</a:t>
            </a:r>
            <a:endParaRPr lang="en-US" altLang="ko-KR">
              <a:solidFill>
                <a:srgbClr val="323235"/>
              </a:solidFill>
              <a:latin typeface="&amp;quot"/>
            </a:endParaRPr>
          </a:p>
          <a:p>
            <a:pPr>
              <a:lnSpc>
                <a:spcPct val="150000"/>
              </a:lnSpc>
            </a:pPr>
            <a:r>
              <a:rPr lang="en-US" altLang="ko-KR">
                <a:solidFill>
                  <a:srgbClr val="323235"/>
                </a:solidFill>
                <a:latin typeface="&amp;quot"/>
              </a:rPr>
              <a:t>4. Type </a:t>
            </a:r>
            <a:r>
              <a:rPr lang="en-US" altLang="ko-KR" b="1">
                <a:solidFill>
                  <a:srgbClr val="323235"/>
                </a:solidFill>
                <a:latin typeface="&amp;quot"/>
              </a:rPr>
              <a:t>workshop</a:t>
            </a:r>
            <a:r>
              <a:rPr lang="en-US" altLang="ko-KR">
                <a:solidFill>
                  <a:srgbClr val="323235"/>
                </a:solidFill>
                <a:latin typeface="&amp;quot"/>
              </a:rPr>
              <a:t> in the title, and select </a:t>
            </a:r>
            <a:r>
              <a:rPr lang="en-US" altLang="ko-KR" b="1">
                <a:solidFill>
                  <a:srgbClr val="323235"/>
                </a:solidFill>
                <a:latin typeface="&amp;quot"/>
              </a:rPr>
              <a:t>Add SSH key</a:t>
            </a:r>
            <a:endParaRPr lang="en-US" altLang="ko-KR">
              <a:solidFill>
                <a:srgbClr val="323235"/>
              </a:solidFill>
              <a:latin typeface="&amp;quot"/>
            </a:endParaRPr>
          </a:p>
          <a:p>
            <a:pPr lvl="1">
              <a:lnSpc>
                <a:spcPct val="150000"/>
              </a:lnSpc>
            </a:pPr>
            <a:r>
              <a:rPr lang="en-US" altLang="ko-KR">
                <a:solidFill>
                  <a:srgbClr val="323235"/>
                </a:solidFill>
                <a:latin typeface="&amp;quot"/>
              </a:rPr>
              <a:t>- You should be prompted to confirm your password</a:t>
            </a:r>
            <a:endParaRPr lang="en-US" altLang="ko-KR" b="0" i="0" u="none" strike="noStrike">
              <a:solidFill>
                <a:srgbClr val="323235"/>
              </a:solidFill>
              <a:effectLst/>
              <a:latin typeface="&amp;quot"/>
            </a:endParaRPr>
          </a:p>
        </p:txBody>
      </p:sp>
    </p:spTree>
    <p:extLst>
      <p:ext uri="{BB962C8B-B14F-4D97-AF65-F5344CB8AC3E}">
        <p14:creationId xmlns:p14="http://schemas.microsoft.com/office/powerpoint/2010/main" val="89013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Go to https://github.com/settings/tokens/new Type </a:t>
            </a:r>
            <a:r>
              <a:rPr lang="en-US" altLang="ko-KR" b="1"/>
              <a:t>workshop</a:t>
            </a:r>
            <a:r>
              <a:rPr lang="en-US" altLang="ko-KR"/>
              <a:t> in the token description</a:t>
            </a:r>
          </a:p>
          <a:p>
            <a:r>
              <a:rPr lang="en-US" altLang="ko-KR"/>
              <a:t>Check </a:t>
            </a:r>
            <a:r>
              <a:rPr lang="en-US" altLang="ko-KR" b="1"/>
              <a:t>repo</a:t>
            </a:r>
            <a:endParaRPr lang="en-US" altLang="ko-KR"/>
          </a:p>
          <a:p>
            <a:r>
              <a:rPr lang="en-US" altLang="ko-KR"/>
              <a:t>Check </a:t>
            </a:r>
            <a:r>
              <a:rPr lang="en-US" altLang="ko-KR" b="1" err="1"/>
              <a:t>admin:repo_hook</a:t>
            </a:r>
            <a:endParaRPr lang="en-US" altLang="ko-KR"/>
          </a:p>
          <a:p>
            <a:r>
              <a:rPr lang="en-US" altLang="ko-KR"/>
              <a:t>Select </a:t>
            </a:r>
            <a:r>
              <a:rPr lang="en-US" altLang="ko-KR" b="1"/>
              <a:t>generate token</a:t>
            </a:r>
            <a:endParaRPr lang="en-US" altLang="ko-K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21</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Create a GitHub token</a:t>
            </a:r>
            <a:endParaRPr lang="ko-KR" altLang="en-US"/>
          </a:p>
        </p:txBody>
      </p:sp>
      <p:sp>
        <p:nvSpPr>
          <p:cNvPr id="6" name="직사각형 5">
            <a:extLst>
              <a:ext uri="{FF2B5EF4-FFF2-40B4-BE49-F238E27FC236}">
                <a16:creationId xmlns:a16="http://schemas.microsoft.com/office/drawing/2014/main" id="{F32584A6-F250-4305-9DA1-478C63E15CF4}"/>
              </a:ext>
            </a:extLst>
          </p:cNvPr>
          <p:cNvSpPr/>
          <p:nvPr/>
        </p:nvSpPr>
        <p:spPr>
          <a:xfrm>
            <a:off x="1136134" y="3090380"/>
            <a:ext cx="4739246" cy="369332"/>
          </a:xfrm>
          <a:prstGeom prst="rect">
            <a:avLst/>
          </a:prstGeom>
        </p:spPr>
        <p:txBody>
          <a:bodyPr wrap="none">
            <a:spAutoFit/>
          </a:bodyPr>
          <a:lstStyle/>
          <a:p>
            <a:r>
              <a:rPr lang="en-US" altLang="ko-KR"/>
              <a:t>Let’s add your GitHub token to the environment:</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3572255"/>
            <a:ext cx="8921496" cy="307777"/>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export</a:t>
            </a:r>
            <a:r>
              <a:rPr lang="en-US" altLang="ko-KR" sz="1400">
                <a:solidFill>
                  <a:srgbClr val="C5C8C6"/>
                </a:solidFill>
                <a:latin typeface="Consolas" panose="020B0609020204030204" pitchFamily="49" charset="0"/>
              </a:rPr>
              <a:t> GITHUB_TOKEN=</a:t>
            </a:r>
            <a:r>
              <a:rPr lang="en-US" altLang="ko-KR" sz="1400" err="1">
                <a:solidFill>
                  <a:srgbClr val="C5C8C6"/>
                </a:solidFill>
                <a:latin typeface="Consolas" panose="020B0609020204030204" pitchFamily="49" charset="0"/>
              </a:rPr>
              <a:t>your_github_token</a:t>
            </a:r>
            <a:endParaRPr lang="ko-KR" altLang="en-US" sz="1400"/>
          </a:p>
        </p:txBody>
      </p:sp>
      <p:sp>
        <p:nvSpPr>
          <p:cNvPr id="8" name="직사각형 7">
            <a:extLst>
              <a:ext uri="{FF2B5EF4-FFF2-40B4-BE49-F238E27FC236}">
                <a16:creationId xmlns:a16="http://schemas.microsoft.com/office/drawing/2014/main" id="{BC3F5902-1FBA-4855-B608-E17DD119775F}"/>
              </a:ext>
            </a:extLst>
          </p:cNvPr>
          <p:cNvSpPr/>
          <p:nvPr/>
        </p:nvSpPr>
        <p:spPr>
          <a:xfrm>
            <a:off x="1136134" y="4333999"/>
            <a:ext cx="7833360" cy="369332"/>
          </a:xfrm>
          <a:prstGeom prst="rect">
            <a:avLst/>
          </a:prstGeom>
        </p:spPr>
        <p:txBody>
          <a:bodyPr wrap="square">
            <a:spAutoFit/>
          </a:bodyPr>
          <a:lstStyle/>
          <a:p>
            <a:r>
              <a:rPr lang="en-US" altLang="ko-KR"/>
              <a:t>Once that is set correctly, we will persist it for future terminals:</a:t>
            </a:r>
            <a:endParaRPr lang="ko-KR" altLang="en-US"/>
          </a:p>
        </p:txBody>
      </p:sp>
      <p:sp>
        <p:nvSpPr>
          <p:cNvPr id="9" name="직사각형 8">
            <a:extLst>
              <a:ext uri="{FF2B5EF4-FFF2-40B4-BE49-F238E27FC236}">
                <a16:creationId xmlns:a16="http://schemas.microsoft.com/office/drawing/2014/main" id="{5BFB9D63-119D-43EA-8F06-3C8D189C2765}"/>
              </a:ext>
            </a:extLst>
          </p:cNvPr>
          <p:cNvSpPr/>
          <p:nvPr/>
        </p:nvSpPr>
        <p:spPr>
          <a:xfrm>
            <a:off x="1191768" y="4846981"/>
            <a:ext cx="8921496" cy="307777"/>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"export GITHUB_TOKEN=</a:t>
            </a:r>
            <a:r>
              <a:rPr lang="en-US" altLang="ko-KR" sz="1400">
                <a:solidFill>
                  <a:srgbClr val="8ABEB7"/>
                </a:solidFill>
                <a:latin typeface="&amp;quot"/>
              </a:rPr>
              <a:t>${GITHUB_TOKEN}</a:t>
            </a:r>
            <a:r>
              <a:rPr lang="en-US" altLang="ko-KR" sz="1400">
                <a:solidFill>
                  <a:srgbClr val="B5BD68"/>
                </a:solidFill>
                <a:latin typeface="&amp;quot"/>
              </a:rPr>
              <a:t>"</a:t>
            </a:r>
            <a:r>
              <a:rPr lang="en-US" altLang="ko-KR" sz="1400">
                <a:solidFill>
                  <a:srgbClr val="C5C8C6"/>
                </a:solidFill>
                <a:latin typeface="Consolas" panose="020B0609020204030204" pitchFamily="49" charset="0"/>
              </a:rPr>
              <a:t> &gt;&gt; ~/.</a:t>
            </a:r>
            <a:r>
              <a:rPr lang="en-US" altLang="ko-KR" sz="1400" err="1">
                <a:solidFill>
                  <a:srgbClr val="C5C8C6"/>
                </a:solidFill>
                <a:latin typeface="Consolas" panose="020B0609020204030204" pitchFamily="49" charset="0"/>
              </a:rPr>
              <a:t>bashrc</a:t>
            </a:r>
            <a:endParaRPr lang="ko-KR" altLang="en-US" sz="1400"/>
          </a:p>
        </p:txBody>
      </p:sp>
    </p:spTree>
    <p:extLst>
      <p:ext uri="{BB962C8B-B14F-4D97-AF65-F5344CB8AC3E}">
        <p14:creationId xmlns:p14="http://schemas.microsoft.com/office/powerpoint/2010/main" val="297421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8"/>
            <a:ext cx="11340000" cy="2156791"/>
          </a:xfrm>
        </p:spPr>
        <p:txBody>
          <a:bodyPr/>
          <a:lstStyle/>
          <a:p>
            <a:pPr>
              <a:lnSpc>
                <a:spcPct val="150000"/>
              </a:lnSpc>
            </a:pPr>
            <a:r>
              <a:rPr lang="en-US" altLang="ko-KR"/>
              <a:t>Fork these GitHub repos to your own GitHub account:</a:t>
            </a:r>
          </a:p>
          <a:p>
            <a:pPr marL="276225" lvl="1" indent="0">
              <a:lnSpc>
                <a:spcPct val="120000"/>
              </a:lnSpc>
              <a:buNone/>
            </a:pPr>
            <a:r>
              <a:rPr lang="en-US" altLang="ko-KR">
                <a:hlinkClick r:id="rId2"/>
              </a:rPr>
              <a:t>https://github.com/brentley/ecsdemo-platform/fork</a:t>
            </a:r>
            <a:endParaRPr lang="en-US" altLang="ko-KR"/>
          </a:p>
          <a:p>
            <a:pPr marL="276225" lvl="1" indent="0">
              <a:lnSpc>
                <a:spcPct val="120000"/>
              </a:lnSpc>
              <a:buNone/>
            </a:pPr>
            <a:r>
              <a:rPr lang="en-US" altLang="ko-KR">
                <a:hlinkClick r:id="rId3"/>
              </a:rPr>
              <a:t>https://github.com/brentley/ecsdemo-frontend/fork</a:t>
            </a:r>
            <a:endParaRPr lang="en-US" altLang="ko-KR"/>
          </a:p>
          <a:p>
            <a:pPr marL="276225" lvl="1" indent="0">
              <a:lnSpc>
                <a:spcPct val="120000"/>
              </a:lnSpc>
              <a:buNone/>
            </a:pPr>
            <a:r>
              <a:rPr lang="en-US" altLang="ko-KR">
                <a:hlinkClick r:id="rId4"/>
              </a:rPr>
              <a:t>https://github.com/brentley/ecsdemo-nodejs/fork</a:t>
            </a:r>
            <a:endParaRPr lang="en-US" altLang="ko-KR"/>
          </a:p>
          <a:p>
            <a:pPr marL="276225" lvl="1" indent="0">
              <a:lnSpc>
                <a:spcPct val="120000"/>
              </a:lnSpc>
              <a:buNone/>
            </a:pPr>
            <a:r>
              <a:rPr lang="en-US" altLang="ko-KR">
                <a:hlinkClick r:id="rId5"/>
              </a:rPr>
              <a:t>https://github.com/brentley/ecsdemo-crystal/fork</a:t>
            </a:r>
            <a:endParaRPr lang="en-US" altLang="ko-K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22</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Fork the GitHub Repos</a:t>
            </a:r>
            <a:endParaRPr lang="ko-KR" altLang="en-US"/>
          </a:p>
        </p:txBody>
      </p:sp>
    </p:spTree>
    <p:extLst>
      <p:ext uri="{BB962C8B-B14F-4D97-AF65-F5344CB8AC3E}">
        <p14:creationId xmlns:p14="http://schemas.microsoft.com/office/powerpoint/2010/main" val="2135476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Clone your forked repos to your workspace: </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23</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Clone your Repos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1981199"/>
            <a:ext cx="8921496" cy="307777"/>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export</a:t>
            </a:r>
            <a:r>
              <a:rPr lang="en-US" altLang="ko-KR" sz="1400">
                <a:solidFill>
                  <a:srgbClr val="C5C8C6"/>
                </a:solidFill>
                <a:latin typeface="Consolas" panose="020B0609020204030204" pitchFamily="49" charset="0"/>
              </a:rPr>
              <a:t> YOUR_GITHUB_NAME=</a:t>
            </a:r>
            <a:r>
              <a:rPr lang="en-US" altLang="ko-KR" sz="1400" err="1">
                <a:solidFill>
                  <a:srgbClr val="C5C8C6"/>
                </a:solidFill>
                <a:latin typeface="Consolas" panose="020B0609020204030204" pitchFamily="49" charset="0"/>
              </a:rPr>
              <a:t>your_username</a:t>
            </a:r>
            <a:r>
              <a:rPr lang="en-US" altLang="ko-KR" sz="1400">
                <a:solidFill>
                  <a:srgbClr val="C5C8C6"/>
                </a:solidFill>
                <a:latin typeface="Consolas" panose="020B0609020204030204" pitchFamily="49" charset="0"/>
              </a:rPr>
              <a:t> </a:t>
            </a:r>
            <a:endParaRPr lang="ko-KR" altLang="en-US" sz="1400"/>
          </a:p>
        </p:txBody>
      </p:sp>
      <p:sp>
        <p:nvSpPr>
          <p:cNvPr id="9" name="직사각형 8">
            <a:extLst>
              <a:ext uri="{FF2B5EF4-FFF2-40B4-BE49-F238E27FC236}">
                <a16:creationId xmlns:a16="http://schemas.microsoft.com/office/drawing/2014/main" id="{5BFB9D63-119D-43EA-8F06-3C8D189C2765}"/>
              </a:ext>
            </a:extLst>
          </p:cNvPr>
          <p:cNvSpPr/>
          <p:nvPr/>
        </p:nvSpPr>
        <p:spPr>
          <a:xfrm>
            <a:off x="1191768" y="2789581"/>
            <a:ext cx="8921496" cy="523220"/>
          </a:xfrm>
          <a:prstGeom prst="rect">
            <a:avLst/>
          </a:prstGeom>
          <a:solidFill>
            <a:schemeClr val="bg2">
              <a:lumMod val="10000"/>
            </a:schemeClr>
          </a:solidFill>
        </p:spPr>
        <p:txBody>
          <a:bodyPr wrap="square">
            <a:spAutoFit/>
          </a:bodyPr>
          <a:lstStyle/>
          <a:p>
            <a:r>
              <a:rPr lang="fr-FR" altLang="ko-KR" sz="1400">
                <a:solidFill>
                  <a:srgbClr val="DE935F"/>
                </a:solidFill>
                <a:latin typeface="&amp;quot"/>
              </a:rPr>
              <a:t>cd</a:t>
            </a:r>
            <a:r>
              <a:rPr lang="fr-FR" altLang="ko-KR" sz="1400">
                <a:solidFill>
                  <a:srgbClr val="C5C8C6"/>
                </a:solidFill>
                <a:latin typeface="Consolas" panose="020B0609020204030204" pitchFamily="49" charset="0"/>
              </a:rPr>
              <a:t> ~/environment </a:t>
            </a:r>
          </a:p>
          <a:p>
            <a:r>
              <a:rPr lang="fr-FR" altLang="ko-KR" sz="1400">
                <a:solidFill>
                  <a:srgbClr val="C5C8C6"/>
                </a:solidFill>
                <a:latin typeface="Consolas" panose="020B0609020204030204" pitchFamily="49" charset="0"/>
              </a:rPr>
              <a:t>git </a:t>
            </a:r>
            <a:r>
              <a:rPr lang="fr-FR" altLang="ko-KR" sz="1400">
                <a:solidFill>
                  <a:srgbClr val="DE935F"/>
                </a:solidFill>
                <a:latin typeface="&amp;quot"/>
              </a:rPr>
              <a:t>clone</a:t>
            </a:r>
            <a:r>
              <a:rPr lang="fr-FR" altLang="ko-KR" sz="1400">
                <a:solidFill>
                  <a:srgbClr val="C5C8C6"/>
                </a:solidFill>
                <a:latin typeface="Consolas" panose="020B0609020204030204" pitchFamily="49" charset="0"/>
              </a:rPr>
              <a:t> git@github.com:</a:t>
            </a:r>
            <a:r>
              <a:rPr lang="fr-FR" altLang="ko-KR" sz="1400">
                <a:solidFill>
                  <a:srgbClr val="8ABEB7"/>
                </a:solidFill>
                <a:latin typeface="&amp;quot"/>
              </a:rPr>
              <a:t>$YOUR_GITHUB_NAME</a:t>
            </a:r>
            <a:r>
              <a:rPr lang="fr-FR" altLang="ko-KR" sz="1400">
                <a:solidFill>
                  <a:srgbClr val="C5C8C6"/>
                </a:solidFill>
                <a:latin typeface="Consolas" panose="020B0609020204030204" pitchFamily="49" charset="0"/>
              </a:rPr>
              <a:t>/ecsdemo-platform.git </a:t>
            </a:r>
            <a:endParaRPr lang="ko-KR" altLang="en-US" sz="1400"/>
          </a:p>
        </p:txBody>
      </p:sp>
      <p:sp>
        <p:nvSpPr>
          <p:cNvPr id="10" name="직사각형 9">
            <a:extLst>
              <a:ext uri="{FF2B5EF4-FFF2-40B4-BE49-F238E27FC236}">
                <a16:creationId xmlns:a16="http://schemas.microsoft.com/office/drawing/2014/main" id="{B281A13F-3D3A-469A-8140-FF532A2CB8D4}"/>
              </a:ext>
            </a:extLst>
          </p:cNvPr>
          <p:cNvSpPr/>
          <p:nvPr/>
        </p:nvSpPr>
        <p:spPr>
          <a:xfrm>
            <a:off x="1191768" y="4274280"/>
            <a:ext cx="8921496" cy="738664"/>
          </a:xfrm>
          <a:prstGeom prst="rect">
            <a:avLst/>
          </a:prstGeom>
          <a:solidFill>
            <a:schemeClr val="bg2">
              <a:lumMod val="10000"/>
            </a:schemeClr>
          </a:solidFill>
        </p:spPr>
        <p:txBody>
          <a:bodyPr wrap="square">
            <a:spAutoFit/>
          </a:bodyPr>
          <a:lstStyle/>
          <a:p>
            <a:r>
              <a:rPr lang="en-US" altLang="ko-KR" sz="1400">
                <a:solidFill>
                  <a:srgbClr val="B294BB"/>
                </a:solidFill>
                <a:latin typeface="&amp;quot"/>
              </a:rPr>
              <a:t>git</a:t>
            </a:r>
            <a:r>
              <a:rPr lang="en-US" altLang="ko-KR" sz="1400">
                <a:solidFill>
                  <a:srgbClr val="C5C8C6"/>
                </a:solidFill>
                <a:latin typeface="Consolas" panose="020B0609020204030204" pitchFamily="49" charset="0"/>
              </a:rPr>
              <a:t> clone git</a:t>
            </a:r>
            <a:r>
              <a:rPr lang="en-US" altLang="ko-KR" sz="1400">
                <a:solidFill>
                  <a:srgbClr val="8ABEB7"/>
                </a:solidFill>
                <a:latin typeface="&amp;quot"/>
              </a:rPr>
              <a:t>@github</a:t>
            </a:r>
            <a:r>
              <a:rPr lang="en-US" altLang="ko-KR" sz="1400">
                <a:solidFill>
                  <a:srgbClr val="C5C8C6"/>
                </a:solidFill>
                <a:latin typeface="Consolas" panose="020B0609020204030204" pitchFamily="49" charset="0"/>
              </a:rPr>
              <a:t>.com:</a:t>
            </a:r>
            <a:r>
              <a:rPr lang="en-US" altLang="ko-KR" sz="1400">
                <a:solidFill>
                  <a:srgbClr val="8ABEB7"/>
                </a:solidFill>
                <a:latin typeface="&amp;quot"/>
              </a:rPr>
              <a:t>$YOUR_GITHUB_NAME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ecsdemo-frontend.git</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git clone git</a:t>
            </a:r>
            <a:r>
              <a:rPr lang="en-US" altLang="ko-KR" sz="1400">
                <a:solidFill>
                  <a:srgbClr val="8ABEB7"/>
                </a:solidFill>
                <a:latin typeface="&amp;quot"/>
              </a:rPr>
              <a:t>@github</a:t>
            </a:r>
            <a:r>
              <a:rPr lang="en-US" altLang="ko-KR" sz="1400">
                <a:solidFill>
                  <a:srgbClr val="C5C8C6"/>
                </a:solidFill>
                <a:latin typeface="Consolas" panose="020B0609020204030204" pitchFamily="49" charset="0"/>
              </a:rPr>
              <a:t>.com:</a:t>
            </a:r>
            <a:r>
              <a:rPr lang="en-US" altLang="ko-KR" sz="1400">
                <a:solidFill>
                  <a:srgbClr val="8ABEB7"/>
                </a:solidFill>
                <a:latin typeface="&amp;quot"/>
              </a:rPr>
              <a:t>$YOUR_GITHUB_NAME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ecsdemo-nodejs.git</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git clone git</a:t>
            </a:r>
            <a:r>
              <a:rPr lang="en-US" altLang="ko-KR" sz="1400">
                <a:solidFill>
                  <a:srgbClr val="8ABEB7"/>
                </a:solidFill>
                <a:latin typeface="&amp;quot"/>
              </a:rPr>
              <a:t>@github</a:t>
            </a:r>
            <a:r>
              <a:rPr lang="en-US" altLang="ko-KR" sz="1400">
                <a:solidFill>
                  <a:srgbClr val="C5C8C6"/>
                </a:solidFill>
                <a:latin typeface="Consolas" panose="020B0609020204030204" pitchFamily="49" charset="0"/>
              </a:rPr>
              <a:t>.com:</a:t>
            </a:r>
            <a:r>
              <a:rPr lang="en-US" altLang="ko-KR" sz="1400">
                <a:solidFill>
                  <a:srgbClr val="8ABEB7"/>
                </a:solidFill>
                <a:latin typeface="&amp;quot"/>
              </a:rPr>
              <a:t>$YOUR_GITHUB_NAME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ecsdemo-crystal.git</a:t>
            </a:r>
            <a:r>
              <a:rPr lang="en-US" altLang="ko-KR" sz="1400">
                <a:solidFill>
                  <a:srgbClr val="C5C8C6"/>
                </a:solidFill>
                <a:latin typeface="Consolas" panose="020B0609020204030204" pitchFamily="49" charset="0"/>
              </a:rPr>
              <a:t> </a:t>
            </a:r>
            <a:endParaRPr lang="ko-KR" altLang="en-US" sz="1400"/>
          </a:p>
        </p:txBody>
      </p:sp>
      <p:sp>
        <p:nvSpPr>
          <p:cNvPr id="11" name="직사각형 10">
            <a:extLst>
              <a:ext uri="{FF2B5EF4-FFF2-40B4-BE49-F238E27FC236}">
                <a16:creationId xmlns:a16="http://schemas.microsoft.com/office/drawing/2014/main" id="{1B7B9E38-55CD-4EAE-8A46-56E7B861D805}"/>
              </a:ext>
            </a:extLst>
          </p:cNvPr>
          <p:cNvSpPr/>
          <p:nvPr/>
        </p:nvSpPr>
        <p:spPr>
          <a:xfrm>
            <a:off x="1136134" y="3794503"/>
            <a:ext cx="7833360" cy="369332"/>
          </a:xfrm>
          <a:prstGeom prst="rect">
            <a:avLst/>
          </a:prstGeom>
        </p:spPr>
        <p:txBody>
          <a:bodyPr wrap="square">
            <a:spAutoFit/>
          </a:bodyPr>
          <a:lstStyle/>
          <a:p>
            <a:r>
              <a:rPr lang="en-US" altLang="ko-KR"/>
              <a:t>confirm the </a:t>
            </a:r>
            <a:r>
              <a:rPr lang="en-US" altLang="ko-KR" err="1"/>
              <a:t>github</a:t>
            </a:r>
            <a:r>
              <a:rPr lang="en-US" altLang="ko-KR"/>
              <a:t> key fingerprint</a:t>
            </a:r>
            <a:endParaRPr lang="ko-KR" altLang="en-US"/>
          </a:p>
        </p:txBody>
      </p:sp>
    </p:spTree>
    <p:extLst>
      <p:ext uri="{BB962C8B-B14F-4D97-AF65-F5344CB8AC3E}">
        <p14:creationId xmlns:p14="http://schemas.microsoft.com/office/powerpoint/2010/main" val="138019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cap="all"/>
              <a:t>Platform</a:t>
            </a:r>
            <a:br>
              <a:rPr lang="en-US" altLang="ko-KR" cap="all"/>
            </a:b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163543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8A44616B-F173-4B11-A8D2-AB1683F5CAA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69445" y="1271588"/>
            <a:ext cx="7849936" cy="4660900"/>
          </a:xfrm>
          <a:prstGeom prst="rect">
            <a:avLst/>
          </a:prstGeom>
        </p:spPr>
      </p:pic>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25</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Build the Platform</a:t>
            </a:r>
            <a:endParaRPr lang="ko-KR" altLang="en-US"/>
          </a:p>
        </p:txBody>
      </p:sp>
    </p:spTree>
    <p:extLst>
      <p:ext uri="{BB962C8B-B14F-4D97-AF65-F5344CB8AC3E}">
        <p14:creationId xmlns:p14="http://schemas.microsoft.com/office/powerpoint/2010/main" val="54061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1873328"/>
          </a:xfrm>
        </p:spPr>
        <p:txBody>
          <a:bodyPr/>
          <a:lstStyle/>
          <a:p>
            <a:r>
              <a:rPr lang="en-US" altLang="ko-KR"/>
              <a:t>If breaking down a monolith into microservices is a good idea, then it stands to reason that keeping the code that manages your app platform small and simple also makes sense.</a:t>
            </a:r>
          </a:p>
          <a:p>
            <a:r>
              <a:rPr lang="en-US" altLang="ko-KR"/>
              <a:t>In this workshop, we manage the infrastructure with this repository, and then each service will be maintained in it’s own separate repository.</a:t>
            </a:r>
          </a:p>
          <a:p>
            <a:r>
              <a:rPr lang="en-US" altLang="ko-KR"/>
              <a:t>This repository will generate CloudFormation Stacks that will build 2 independent environments called </a:t>
            </a:r>
            <a:r>
              <a:rPr lang="en-US" altLang="ko-KR" b="1"/>
              <a:t>Acceptance</a:t>
            </a:r>
            <a:r>
              <a:rPr lang="en-US" altLang="ko-KR"/>
              <a:t> and </a:t>
            </a:r>
            <a:r>
              <a:rPr lang="en-US" altLang="ko-KR" b="1"/>
              <a:t>Production</a:t>
            </a:r>
            <a:r>
              <a:rPr lang="en-US" altLang="ko-KR"/>
              <a:t>.</a:t>
            </a:r>
          </a:p>
          <a:p>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26</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Build the Platform</a:t>
            </a:r>
            <a:endParaRPr lang="ko-KR" altLang="en-US"/>
          </a:p>
        </p:txBody>
      </p:sp>
    </p:spTree>
    <p:extLst>
      <p:ext uri="{BB962C8B-B14F-4D97-AF65-F5344CB8AC3E}">
        <p14:creationId xmlns:p14="http://schemas.microsoft.com/office/powerpoint/2010/main" val="106490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내용 개체 틀 6" descr="스크린샷이(가) 표시된 사진&#10;&#10;매우 높은 신뢰도로 생성된 설명">
            <a:extLst>
              <a:ext uri="{FF2B5EF4-FFF2-40B4-BE49-F238E27FC236}">
                <a16:creationId xmlns:a16="http://schemas.microsoft.com/office/drawing/2014/main" id="{39679CD8-B4D6-4E1D-8003-A2E6FAA836F6}"/>
              </a:ext>
            </a:extLst>
          </p:cNvPr>
          <p:cNvPicPr>
            <a:picLocks noGrp="1" noChangeAspect="1"/>
          </p:cNvPicPr>
          <p:nvPr>
            <p:ph idx="1"/>
          </p:nvPr>
        </p:nvPicPr>
        <p:blipFill>
          <a:blip r:embed="rId2"/>
          <a:stretch>
            <a:fillRect/>
          </a:stretch>
        </p:blipFill>
        <p:spPr>
          <a:xfrm>
            <a:off x="2606361" y="1271587"/>
            <a:ext cx="6979278" cy="5189543"/>
          </a:xfrm>
        </p:spPr>
      </p:pic>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27</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Build the Platform</a:t>
            </a:r>
            <a:endParaRPr lang="ko-KR" altLang="en-US"/>
          </a:p>
        </p:txBody>
      </p:sp>
    </p:spTree>
    <p:extLst>
      <p:ext uri="{BB962C8B-B14F-4D97-AF65-F5344CB8AC3E}">
        <p14:creationId xmlns:p14="http://schemas.microsoft.com/office/powerpoint/2010/main" val="337770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We will use Mu for this workshop. Why Mu?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28</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Mu</a:t>
            </a:r>
            <a:endParaRPr lang="ko-KR" altLang="en-US"/>
          </a:p>
        </p:txBody>
      </p:sp>
      <p:grpSp>
        <p:nvGrpSpPr>
          <p:cNvPr id="19" name="그룹 18">
            <a:extLst>
              <a:ext uri="{FF2B5EF4-FFF2-40B4-BE49-F238E27FC236}">
                <a16:creationId xmlns:a16="http://schemas.microsoft.com/office/drawing/2014/main" id="{FC5FFEDD-18BB-4DA2-B772-CE486BCFBB23}"/>
              </a:ext>
            </a:extLst>
          </p:cNvPr>
          <p:cNvGrpSpPr/>
          <p:nvPr/>
        </p:nvGrpSpPr>
        <p:grpSpPr>
          <a:xfrm>
            <a:off x="1063121" y="5128442"/>
            <a:ext cx="9418786" cy="523220"/>
            <a:chOff x="1063121" y="5128442"/>
            <a:chExt cx="9418786" cy="523220"/>
          </a:xfrm>
        </p:grpSpPr>
        <p:sp>
          <p:nvSpPr>
            <p:cNvPr id="10" name="직사각형 9">
              <a:extLst>
                <a:ext uri="{FF2B5EF4-FFF2-40B4-BE49-F238E27FC236}">
                  <a16:creationId xmlns:a16="http://schemas.microsoft.com/office/drawing/2014/main" id="{49875F90-AF7F-45B8-BA8D-1CDD5ACF3B48}"/>
                </a:ext>
              </a:extLst>
            </p:cNvPr>
            <p:cNvSpPr/>
            <p:nvPr/>
          </p:nvSpPr>
          <p:spPr>
            <a:xfrm>
              <a:off x="1710091" y="5128442"/>
              <a:ext cx="8771816" cy="523220"/>
            </a:xfrm>
            <a:prstGeom prst="rect">
              <a:avLst/>
            </a:prstGeom>
          </p:spPr>
          <p:txBody>
            <a:bodyPr wrap="square">
              <a:spAutoFit/>
            </a:bodyPr>
            <a:lstStyle/>
            <a:p>
              <a:r>
                <a:rPr lang="en-US" altLang="ko-KR" sz="1400">
                  <a:solidFill>
                    <a:srgbClr val="778BA5"/>
                  </a:solidFill>
                  <a:latin typeface="&amp;quot"/>
                </a:rPr>
                <a:t>Continuous Delivery</a:t>
              </a:r>
            </a:p>
            <a:p>
              <a:r>
                <a:rPr lang="en-US" altLang="ko-KR" sz="1400">
                  <a:solidFill>
                    <a:srgbClr val="323235"/>
                  </a:solidFill>
                  <a:latin typeface="&amp;quot"/>
                </a:rPr>
                <a:t>Mu uses </a:t>
              </a:r>
              <a:r>
                <a:rPr lang="en-US" altLang="ko-KR" sz="1400" err="1">
                  <a:solidFill>
                    <a:srgbClr val="323235"/>
                  </a:solidFill>
                  <a:latin typeface="&amp;quot"/>
                </a:rPr>
                <a:t>CodePipeline</a:t>
              </a:r>
              <a:r>
                <a:rPr lang="en-US" altLang="ko-KR" sz="1400">
                  <a:solidFill>
                    <a:srgbClr val="323235"/>
                  </a:solidFill>
                  <a:latin typeface="&amp;quot"/>
                </a:rPr>
                <a:t> and </a:t>
              </a:r>
              <a:r>
                <a:rPr lang="en-US" altLang="ko-KR" sz="1400" err="1">
                  <a:solidFill>
                    <a:srgbClr val="323235"/>
                  </a:solidFill>
                  <a:latin typeface="&amp;quot"/>
                </a:rPr>
                <a:t>CodeBuild</a:t>
              </a:r>
              <a:r>
                <a:rPr lang="en-US" altLang="ko-KR" sz="1400">
                  <a:solidFill>
                    <a:srgbClr val="323235"/>
                  </a:solidFill>
                  <a:latin typeface="&amp;quot"/>
                </a:rPr>
                <a:t> to continuously test and delivery your microservice to production.</a:t>
              </a:r>
              <a:endParaRPr lang="en-US" altLang="ko-KR" sz="1400" b="0" i="0" u="none" strike="noStrike">
                <a:solidFill>
                  <a:srgbClr val="323235"/>
                </a:solidFill>
                <a:effectLst/>
                <a:latin typeface="&amp;quot"/>
              </a:endParaRPr>
            </a:p>
          </p:txBody>
        </p:sp>
        <p:pic>
          <p:nvPicPr>
            <p:cNvPr id="12" name="그림 11">
              <a:extLst>
                <a:ext uri="{FF2B5EF4-FFF2-40B4-BE49-F238E27FC236}">
                  <a16:creationId xmlns:a16="http://schemas.microsoft.com/office/drawing/2014/main" id="{5EBA758D-F011-43C5-BF08-E4F16095B78C}"/>
                </a:ext>
              </a:extLst>
            </p:cNvPr>
            <p:cNvPicPr>
              <a:picLocks noChangeAspect="1"/>
            </p:cNvPicPr>
            <p:nvPr/>
          </p:nvPicPr>
          <p:blipFill rotWithShape="1">
            <a:blip r:embed="rId2"/>
            <a:srcRect l="22932" t="86006" r="14470" b="2442"/>
            <a:stretch/>
          </p:blipFill>
          <p:spPr>
            <a:xfrm>
              <a:off x="1063121" y="5128442"/>
              <a:ext cx="466344" cy="475489"/>
            </a:xfrm>
            <a:prstGeom prst="rect">
              <a:avLst/>
            </a:prstGeom>
          </p:spPr>
        </p:pic>
      </p:grpSp>
      <p:grpSp>
        <p:nvGrpSpPr>
          <p:cNvPr id="17" name="그룹 16">
            <a:extLst>
              <a:ext uri="{FF2B5EF4-FFF2-40B4-BE49-F238E27FC236}">
                <a16:creationId xmlns:a16="http://schemas.microsoft.com/office/drawing/2014/main" id="{45859590-18E4-416C-A76C-CC4EC39C0C1C}"/>
              </a:ext>
            </a:extLst>
          </p:cNvPr>
          <p:cNvGrpSpPr/>
          <p:nvPr/>
        </p:nvGrpSpPr>
        <p:grpSpPr>
          <a:xfrm>
            <a:off x="1076837" y="2992995"/>
            <a:ext cx="9405070" cy="795520"/>
            <a:chOff x="1076837" y="2978407"/>
            <a:chExt cx="9405070" cy="795520"/>
          </a:xfrm>
        </p:grpSpPr>
        <p:sp>
          <p:nvSpPr>
            <p:cNvPr id="8" name="직사각형 7">
              <a:extLst>
                <a:ext uri="{FF2B5EF4-FFF2-40B4-BE49-F238E27FC236}">
                  <a16:creationId xmlns:a16="http://schemas.microsoft.com/office/drawing/2014/main" id="{5547206D-4394-4CA5-B432-E95E5557446A}"/>
                </a:ext>
              </a:extLst>
            </p:cNvPr>
            <p:cNvSpPr/>
            <p:nvPr/>
          </p:nvSpPr>
          <p:spPr>
            <a:xfrm>
              <a:off x="1710091" y="3035263"/>
              <a:ext cx="8771816" cy="738664"/>
            </a:xfrm>
            <a:prstGeom prst="rect">
              <a:avLst/>
            </a:prstGeom>
          </p:spPr>
          <p:txBody>
            <a:bodyPr wrap="square">
              <a:spAutoFit/>
            </a:bodyPr>
            <a:lstStyle/>
            <a:p>
              <a:r>
                <a:rPr lang="en-US" altLang="ko-KR" sz="1400">
                  <a:solidFill>
                    <a:srgbClr val="778BA5"/>
                  </a:solidFill>
                  <a:latin typeface="&amp;quot"/>
                </a:rPr>
                <a:t>It focuses on the developer experience</a:t>
              </a:r>
            </a:p>
            <a:p>
              <a:r>
                <a:rPr lang="en-US" altLang="ko-KR" sz="1400">
                  <a:solidFill>
                    <a:srgbClr val="323235"/>
                  </a:solidFill>
                  <a:latin typeface="&amp;quot"/>
                </a:rPr>
                <a:t>Mu keeps the developer experience simple, giving tools to get your microservice running as quickly as possible, and tools to support the developer troubleshooting problems with the microservices.</a:t>
              </a:r>
              <a:endParaRPr lang="en-US" altLang="ko-KR" sz="1400" b="0" i="0" u="none" strike="noStrike">
                <a:solidFill>
                  <a:srgbClr val="323235"/>
                </a:solidFill>
                <a:effectLst/>
                <a:latin typeface="&amp;quot"/>
              </a:endParaRPr>
            </a:p>
          </p:txBody>
        </p:sp>
        <p:pic>
          <p:nvPicPr>
            <p:cNvPr id="13" name="그림 12">
              <a:extLst>
                <a:ext uri="{FF2B5EF4-FFF2-40B4-BE49-F238E27FC236}">
                  <a16:creationId xmlns:a16="http://schemas.microsoft.com/office/drawing/2014/main" id="{F877871E-B67B-4DAD-BB38-0694589C6E2E}"/>
                </a:ext>
              </a:extLst>
            </p:cNvPr>
            <p:cNvPicPr>
              <a:picLocks noChangeAspect="1"/>
            </p:cNvPicPr>
            <p:nvPr/>
          </p:nvPicPr>
          <p:blipFill rotWithShape="1">
            <a:blip r:embed="rId2"/>
            <a:srcRect l="26264" t="31718" r="14820" b="56953"/>
            <a:stretch/>
          </p:blipFill>
          <p:spPr>
            <a:xfrm>
              <a:off x="1076837" y="2978407"/>
              <a:ext cx="438912" cy="466345"/>
            </a:xfrm>
            <a:prstGeom prst="rect">
              <a:avLst/>
            </a:prstGeom>
          </p:spPr>
        </p:pic>
      </p:grpSp>
      <p:grpSp>
        <p:nvGrpSpPr>
          <p:cNvPr id="16" name="그룹 15">
            <a:extLst>
              <a:ext uri="{FF2B5EF4-FFF2-40B4-BE49-F238E27FC236}">
                <a16:creationId xmlns:a16="http://schemas.microsoft.com/office/drawing/2014/main" id="{7450297D-63D2-4B92-A522-3566EA046C36}"/>
              </a:ext>
            </a:extLst>
          </p:cNvPr>
          <p:cNvGrpSpPr/>
          <p:nvPr/>
        </p:nvGrpSpPr>
        <p:grpSpPr>
          <a:xfrm>
            <a:off x="1040261" y="1853890"/>
            <a:ext cx="9441647" cy="765726"/>
            <a:chOff x="1040261" y="1853890"/>
            <a:chExt cx="9441647" cy="765726"/>
          </a:xfrm>
        </p:grpSpPr>
        <p:sp>
          <p:nvSpPr>
            <p:cNvPr id="6" name="직사각형 5">
              <a:extLst>
                <a:ext uri="{FF2B5EF4-FFF2-40B4-BE49-F238E27FC236}">
                  <a16:creationId xmlns:a16="http://schemas.microsoft.com/office/drawing/2014/main" id="{1128ABA9-5229-46B7-8B4C-85BC04145BC6}"/>
                </a:ext>
              </a:extLst>
            </p:cNvPr>
            <p:cNvSpPr/>
            <p:nvPr/>
          </p:nvSpPr>
          <p:spPr>
            <a:xfrm>
              <a:off x="1710091" y="1880952"/>
              <a:ext cx="8771817" cy="738664"/>
            </a:xfrm>
            <a:prstGeom prst="rect">
              <a:avLst/>
            </a:prstGeom>
          </p:spPr>
          <p:txBody>
            <a:bodyPr wrap="square">
              <a:spAutoFit/>
            </a:bodyPr>
            <a:lstStyle/>
            <a:p>
              <a:r>
                <a:rPr lang="en-US" altLang="ko-KR" sz="1400">
                  <a:solidFill>
                    <a:srgbClr val="778BA5"/>
                  </a:solidFill>
                  <a:latin typeface="&amp;quot"/>
                </a:rPr>
                <a:t>It’s Opinionated</a:t>
              </a:r>
            </a:p>
            <a:p>
              <a:r>
                <a:rPr lang="en-US" altLang="ko-KR" sz="1400">
                  <a:solidFill>
                    <a:srgbClr val="323235"/>
                  </a:solidFill>
                  <a:latin typeface="&amp;quot"/>
                </a:rPr>
                <a:t>Mu takes all of the best practices learned from operating in many organizations and generates sensible </a:t>
              </a:r>
              <a:r>
                <a:rPr lang="en-US" altLang="ko-KR" sz="1400" i="1">
                  <a:solidFill>
                    <a:srgbClr val="323235"/>
                  </a:solidFill>
                  <a:latin typeface="&amp;quot"/>
                </a:rPr>
                <a:t>boilerplate</a:t>
              </a:r>
              <a:r>
                <a:rPr lang="en-US" altLang="ko-KR" sz="1400">
                  <a:solidFill>
                    <a:srgbClr val="323235"/>
                  </a:solidFill>
                  <a:latin typeface="&amp;quot"/>
                </a:rPr>
                <a:t> CloudFormation to support running your infrastructure and microservices.</a:t>
              </a:r>
              <a:endParaRPr lang="en-US" altLang="ko-KR" sz="1400" b="0" i="0" u="none" strike="noStrike">
                <a:solidFill>
                  <a:srgbClr val="323235"/>
                </a:solidFill>
                <a:effectLst/>
                <a:latin typeface="&amp;quot"/>
              </a:endParaRPr>
            </a:p>
          </p:txBody>
        </p:sp>
        <p:pic>
          <p:nvPicPr>
            <p:cNvPr id="14" name="그림 13">
              <a:extLst>
                <a:ext uri="{FF2B5EF4-FFF2-40B4-BE49-F238E27FC236}">
                  <a16:creationId xmlns:a16="http://schemas.microsoft.com/office/drawing/2014/main" id="{E6D937F7-AEB2-4195-9D67-D4F0E1702BF9}"/>
                </a:ext>
              </a:extLst>
            </p:cNvPr>
            <p:cNvPicPr>
              <a:picLocks noChangeAspect="1"/>
            </p:cNvPicPr>
            <p:nvPr/>
          </p:nvPicPr>
          <p:blipFill rotWithShape="1">
            <a:blip r:embed="rId2"/>
            <a:srcRect l="20095" t="998" r="11169" b="85830"/>
            <a:stretch/>
          </p:blipFill>
          <p:spPr>
            <a:xfrm>
              <a:off x="1040261" y="1853890"/>
              <a:ext cx="512064" cy="542208"/>
            </a:xfrm>
            <a:prstGeom prst="rect">
              <a:avLst/>
            </a:prstGeom>
          </p:spPr>
        </p:pic>
      </p:grpSp>
      <p:grpSp>
        <p:nvGrpSpPr>
          <p:cNvPr id="18" name="그룹 17">
            <a:extLst>
              <a:ext uri="{FF2B5EF4-FFF2-40B4-BE49-F238E27FC236}">
                <a16:creationId xmlns:a16="http://schemas.microsoft.com/office/drawing/2014/main" id="{8A461D8E-D7DE-4F17-8E6A-0718B4E7DFE9}"/>
              </a:ext>
            </a:extLst>
          </p:cNvPr>
          <p:cNvGrpSpPr/>
          <p:nvPr/>
        </p:nvGrpSpPr>
        <p:grpSpPr>
          <a:xfrm>
            <a:off x="987865" y="4161894"/>
            <a:ext cx="9494042" cy="593169"/>
            <a:chOff x="987865" y="4119625"/>
            <a:chExt cx="9494042" cy="593169"/>
          </a:xfrm>
        </p:grpSpPr>
        <p:sp>
          <p:nvSpPr>
            <p:cNvPr id="9" name="직사각형 8">
              <a:extLst>
                <a:ext uri="{FF2B5EF4-FFF2-40B4-BE49-F238E27FC236}">
                  <a16:creationId xmlns:a16="http://schemas.microsoft.com/office/drawing/2014/main" id="{79B405BE-1FDF-40A4-AB55-4761906DB662}"/>
                </a:ext>
              </a:extLst>
            </p:cNvPr>
            <p:cNvSpPr/>
            <p:nvPr/>
          </p:nvSpPr>
          <p:spPr>
            <a:xfrm>
              <a:off x="1710091" y="4189574"/>
              <a:ext cx="8771816" cy="523220"/>
            </a:xfrm>
            <a:prstGeom prst="rect">
              <a:avLst/>
            </a:prstGeom>
          </p:spPr>
          <p:txBody>
            <a:bodyPr wrap="square">
              <a:spAutoFit/>
            </a:bodyPr>
            <a:lstStyle/>
            <a:p>
              <a:r>
                <a:rPr lang="en-US" altLang="ko-KR" sz="1400">
                  <a:solidFill>
                    <a:srgbClr val="778BA5"/>
                  </a:solidFill>
                  <a:latin typeface="&amp;quot"/>
                </a:rPr>
                <a:t>It’s Cloud Native</a:t>
              </a:r>
            </a:p>
            <a:p>
              <a:r>
                <a:rPr lang="en-US" altLang="ko-KR" sz="1400">
                  <a:solidFill>
                    <a:srgbClr val="323235"/>
                  </a:solidFill>
                  <a:latin typeface="&amp;quot"/>
                </a:rPr>
                <a:t>Mu knows when to stay out of the way. Mu only uses AWS resources for deploying your microservices.</a:t>
              </a:r>
              <a:endParaRPr lang="en-US" altLang="ko-KR" sz="1400" b="0" i="0" u="none" strike="noStrike">
                <a:solidFill>
                  <a:srgbClr val="323235"/>
                </a:solidFill>
                <a:effectLst/>
                <a:latin typeface="&amp;quot"/>
              </a:endParaRPr>
            </a:p>
          </p:txBody>
        </p:sp>
        <p:pic>
          <p:nvPicPr>
            <p:cNvPr id="15" name="그림 14">
              <a:extLst>
                <a:ext uri="{FF2B5EF4-FFF2-40B4-BE49-F238E27FC236}">
                  <a16:creationId xmlns:a16="http://schemas.microsoft.com/office/drawing/2014/main" id="{87018FB2-6437-49B8-A69D-BBE0A7BBDCAF}"/>
                </a:ext>
              </a:extLst>
            </p:cNvPr>
            <p:cNvPicPr>
              <a:picLocks noChangeAspect="1"/>
            </p:cNvPicPr>
            <p:nvPr/>
          </p:nvPicPr>
          <p:blipFill rotWithShape="1">
            <a:blip r:embed="rId2"/>
            <a:srcRect l="17198" t="62096" b="26575"/>
            <a:stretch/>
          </p:blipFill>
          <p:spPr>
            <a:xfrm>
              <a:off x="987865" y="4119625"/>
              <a:ext cx="616856" cy="466344"/>
            </a:xfrm>
            <a:prstGeom prst="rect">
              <a:avLst/>
            </a:prstGeom>
          </p:spPr>
        </p:pic>
      </p:grpSp>
    </p:spTree>
    <p:extLst>
      <p:ext uri="{BB962C8B-B14F-4D97-AF65-F5344CB8AC3E}">
        <p14:creationId xmlns:p14="http://schemas.microsoft.com/office/powerpoint/2010/main" val="1252703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We will use Mu for this workshop. Why Mu? </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29</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Mu</a:t>
            </a:r>
            <a:endParaRPr lang="ko-KR" altLang="en-US"/>
          </a:p>
        </p:txBody>
      </p:sp>
      <p:grpSp>
        <p:nvGrpSpPr>
          <p:cNvPr id="21" name="그룹 20">
            <a:extLst>
              <a:ext uri="{FF2B5EF4-FFF2-40B4-BE49-F238E27FC236}">
                <a16:creationId xmlns:a16="http://schemas.microsoft.com/office/drawing/2014/main" id="{165569E7-33DD-4186-9F7D-6F42EF90E0EC}"/>
              </a:ext>
            </a:extLst>
          </p:cNvPr>
          <p:cNvGrpSpPr/>
          <p:nvPr/>
        </p:nvGrpSpPr>
        <p:grpSpPr>
          <a:xfrm>
            <a:off x="1276980" y="5128442"/>
            <a:ext cx="9204927" cy="523220"/>
            <a:chOff x="1276980" y="5128442"/>
            <a:chExt cx="9204927" cy="523220"/>
          </a:xfrm>
        </p:grpSpPr>
        <p:sp>
          <p:nvSpPr>
            <p:cNvPr id="10" name="직사각형 9">
              <a:extLst>
                <a:ext uri="{FF2B5EF4-FFF2-40B4-BE49-F238E27FC236}">
                  <a16:creationId xmlns:a16="http://schemas.microsoft.com/office/drawing/2014/main" id="{49875F90-AF7F-45B8-BA8D-1CDD5ACF3B48}"/>
                </a:ext>
              </a:extLst>
            </p:cNvPr>
            <p:cNvSpPr/>
            <p:nvPr/>
          </p:nvSpPr>
          <p:spPr>
            <a:xfrm>
              <a:off x="1710091" y="5128442"/>
              <a:ext cx="8771816" cy="523220"/>
            </a:xfrm>
            <a:prstGeom prst="rect">
              <a:avLst/>
            </a:prstGeom>
          </p:spPr>
          <p:txBody>
            <a:bodyPr wrap="square">
              <a:spAutoFit/>
            </a:bodyPr>
            <a:lstStyle/>
            <a:p>
              <a:r>
                <a:rPr lang="en-US" altLang="ko-KR" sz="1400">
                  <a:solidFill>
                    <a:srgbClr val="778BA5"/>
                  </a:solidFill>
                  <a:latin typeface="&amp;quot"/>
                </a:rPr>
                <a:t>Open Source</a:t>
              </a:r>
            </a:p>
            <a:p>
              <a:r>
                <a:rPr lang="en-US" altLang="ko-KR" sz="1400">
                  <a:solidFill>
                    <a:srgbClr val="323235"/>
                  </a:solidFill>
                  <a:latin typeface="&amp;quot"/>
                </a:rPr>
                <a:t>Mu is MIT licensed, so you can use it commercially. Mu is always looking to improve, so please consider contributing!</a:t>
              </a:r>
            </a:p>
          </p:txBody>
        </p:sp>
        <p:pic>
          <p:nvPicPr>
            <p:cNvPr id="7" name="그림 6">
              <a:extLst>
                <a:ext uri="{FF2B5EF4-FFF2-40B4-BE49-F238E27FC236}">
                  <a16:creationId xmlns:a16="http://schemas.microsoft.com/office/drawing/2014/main" id="{43DFB997-80CF-4C60-AAA6-013B59788EC8}"/>
                </a:ext>
              </a:extLst>
            </p:cNvPr>
            <p:cNvPicPr>
              <a:picLocks noChangeAspect="1"/>
            </p:cNvPicPr>
            <p:nvPr/>
          </p:nvPicPr>
          <p:blipFill rotWithShape="1">
            <a:blip r:embed="rId2"/>
            <a:srcRect l="39170" t="89713" r="11051" b="1103"/>
            <a:stretch/>
          </p:blipFill>
          <p:spPr>
            <a:xfrm>
              <a:off x="1276980" y="5128442"/>
              <a:ext cx="393192" cy="365126"/>
            </a:xfrm>
            <a:prstGeom prst="rect">
              <a:avLst/>
            </a:prstGeom>
          </p:spPr>
        </p:pic>
      </p:grpSp>
      <p:grpSp>
        <p:nvGrpSpPr>
          <p:cNvPr id="20" name="그룹 19">
            <a:extLst>
              <a:ext uri="{FF2B5EF4-FFF2-40B4-BE49-F238E27FC236}">
                <a16:creationId xmlns:a16="http://schemas.microsoft.com/office/drawing/2014/main" id="{7833B0F1-E3F9-4032-B2E3-25A7F5B4072F}"/>
              </a:ext>
            </a:extLst>
          </p:cNvPr>
          <p:cNvGrpSpPr/>
          <p:nvPr/>
        </p:nvGrpSpPr>
        <p:grpSpPr>
          <a:xfrm>
            <a:off x="1193709" y="3936885"/>
            <a:ext cx="9288198" cy="812549"/>
            <a:chOff x="1193709" y="4115689"/>
            <a:chExt cx="9288198" cy="812549"/>
          </a:xfrm>
        </p:grpSpPr>
        <p:sp>
          <p:nvSpPr>
            <p:cNvPr id="9" name="직사각형 8">
              <a:extLst>
                <a:ext uri="{FF2B5EF4-FFF2-40B4-BE49-F238E27FC236}">
                  <a16:creationId xmlns:a16="http://schemas.microsoft.com/office/drawing/2014/main" id="{79B405BE-1FDF-40A4-AB55-4761906DB662}"/>
                </a:ext>
              </a:extLst>
            </p:cNvPr>
            <p:cNvSpPr/>
            <p:nvPr/>
          </p:nvSpPr>
          <p:spPr>
            <a:xfrm>
              <a:off x="1710091" y="4189574"/>
              <a:ext cx="8771816" cy="738664"/>
            </a:xfrm>
            <a:prstGeom prst="rect">
              <a:avLst/>
            </a:prstGeom>
          </p:spPr>
          <p:txBody>
            <a:bodyPr wrap="square">
              <a:spAutoFit/>
            </a:bodyPr>
            <a:lstStyle/>
            <a:p>
              <a:r>
                <a:rPr lang="en-US" altLang="ko-KR" sz="1400">
                  <a:solidFill>
                    <a:srgbClr val="778BA5"/>
                  </a:solidFill>
                  <a:latin typeface="&amp;quot"/>
                </a:rPr>
                <a:t>Declarative</a:t>
              </a:r>
            </a:p>
            <a:p>
              <a:r>
                <a:rPr lang="en-US" altLang="ko-KR" sz="1400">
                  <a:solidFill>
                    <a:srgbClr val="323235"/>
                  </a:solidFill>
                  <a:latin typeface="&amp;quot"/>
                </a:rPr>
                <a:t>Mu makes sure you get what you want. You declare your configuration in a YAML file and commit with your source code. Mu takes care of setting up your AWS resources to meet your needs.</a:t>
              </a:r>
            </a:p>
          </p:txBody>
        </p:sp>
        <p:pic>
          <p:nvPicPr>
            <p:cNvPr id="16" name="그림 15">
              <a:extLst>
                <a:ext uri="{FF2B5EF4-FFF2-40B4-BE49-F238E27FC236}">
                  <a16:creationId xmlns:a16="http://schemas.microsoft.com/office/drawing/2014/main" id="{283621BB-DBAB-4AAB-8203-DD7156552D05}"/>
                </a:ext>
              </a:extLst>
            </p:cNvPr>
            <p:cNvPicPr>
              <a:picLocks noChangeAspect="1"/>
            </p:cNvPicPr>
            <p:nvPr/>
          </p:nvPicPr>
          <p:blipFill rotWithShape="1">
            <a:blip r:embed="rId2"/>
            <a:srcRect l="33768" t="57549" b="31421"/>
            <a:stretch/>
          </p:blipFill>
          <p:spPr>
            <a:xfrm>
              <a:off x="1193709" y="4115689"/>
              <a:ext cx="523158" cy="438535"/>
            </a:xfrm>
            <a:prstGeom prst="rect">
              <a:avLst/>
            </a:prstGeom>
          </p:spPr>
        </p:pic>
      </p:grpSp>
      <p:grpSp>
        <p:nvGrpSpPr>
          <p:cNvPr id="11" name="그룹 10">
            <a:extLst>
              <a:ext uri="{FF2B5EF4-FFF2-40B4-BE49-F238E27FC236}">
                <a16:creationId xmlns:a16="http://schemas.microsoft.com/office/drawing/2014/main" id="{61839364-944E-45C7-8373-A9345D5DB1AD}"/>
              </a:ext>
            </a:extLst>
          </p:cNvPr>
          <p:cNvGrpSpPr/>
          <p:nvPr/>
        </p:nvGrpSpPr>
        <p:grpSpPr>
          <a:xfrm>
            <a:off x="1226688" y="1828247"/>
            <a:ext cx="9255220" cy="575925"/>
            <a:chOff x="1226688" y="1828247"/>
            <a:chExt cx="9255220" cy="575925"/>
          </a:xfrm>
        </p:grpSpPr>
        <p:sp>
          <p:nvSpPr>
            <p:cNvPr id="6" name="직사각형 5">
              <a:extLst>
                <a:ext uri="{FF2B5EF4-FFF2-40B4-BE49-F238E27FC236}">
                  <a16:creationId xmlns:a16="http://schemas.microsoft.com/office/drawing/2014/main" id="{1128ABA9-5229-46B7-8B4C-85BC04145BC6}"/>
                </a:ext>
              </a:extLst>
            </p:cNvPr>
            <p:cNvSpPr/>
            <p:nvPr/>
          </p:nvSpPr>
          <p:spPr>
            <a:xfrm>
              <a:off x="1710091" y="1880952"/>
              <a:ext cx="8771817" cy="523220"/>
            </a:xfrm>
            <a:prstGeom prst="rect">
              <a:avLst/>
            </a:prstGeom>
          </p:spPr>
          <p:txBody>
            <a:bodyPr wrap="square">
              <a:spAutoFit/>
            </a:bodyPr>
            <a:lstStyle/>
            <a:p>
              <a:r>
                <a:rPr lang="en-US" altLang="ko-KR" sz="1400">
                  <a:solidFill>
                    <a:srgbClr val="778BA5"/>
                  </a:solidFill>
                  <a:latin typeface="&amp;quot"/>
                </a:rPr>
                <a:t>Polyglot</a:t>
              </a:r>
            </a:p>
            <a:p>
              <a:r>
                <a:rPr lang="en-US" altLang="ko-KR" sz="1400">
                  <a:solidFill>
                    <a:srgbClr val="323235"/>
                  </a:solidFill>
                  <a:latin typeface="&amp;quot"/>
                </a:rPr>
                <a:t>Mu doesn’t have a favorite language. If you can get your microservice running with a </a:t>
              </a:r>
              <a:r>
                <a:rPr lang="en-US" altLang="ko-KR" sz="1400" err="1">
                  <a:solidFill>
                    <a:srgbClr val="323235"/>
                  </a:solidFill>
                  <a:latin typeface="&amp;quot"/>
                </a:rPr>
                <a:t>Dockerfile</a:t>
              </a:r>
              <a:r>
                <a:rPr lang="en-US" altLang="ko-KR" sz="1400">
                  <a:solidFill>
                    <a:srgbClr val="323235"/>
                  </a:solidFill>
                  <a:latin typeface="&amp;quot"/>
                </a:rPr>
                <a:t>, then mu can help!</a:t>
              </a:r>
            </a:p>
          </p:txBody>
        </p:sp>
        <p:pic>
          <p:nvPicPr>
            <p:cNvPr id="17" name="그림 16">
              <a:extLst>
                <a:ext uri="{FF2B5EF4-FFF2-40B4-BE49-F238E27FC236}">
                  <a16:creationId xmlns:a16="http://schemas.microsoft.com/office/drawing/2014/main" id="{5CB75B81-0D12-4126-AEC3-C03C5EF3BCF1}"/>
                </a:ext>
              </a:extLst>
            </p:cNvPr>
            <p:cNvPicPr>
              <a:picLocks noChangeAspect="1"/>
            </p:cNvPicPr>
            <p:nvPr/>
          </p:nvPicPr>
          <p:blipFill rotWithShape="1">
            <a:blip r:embed="rId2"/>
            <a:srcRect l="35031" t="1899" r="-9119" b="86840"/>
            <a:stretch/>
          </p:blipFill>
          <p:spPr>
            <a:xfrm>
              <a:off x="1226688" y="1828247"/>
              <a:ext cx="536877" cy="410738"/>
            </a:xfrm>
            <a:prstGeom prst="rect">
              <a:avLst/>
            </a:prstGeom>
          </p:spPr>
        </p:pic>
      </p:grpSp>
      <p:grpSp>
        <p:nvGrpSpPr>
          <p:cNvPr id="19" name="그룹 18">
            <a:extLst>
              <a:ext uri="{FF2B5EF4-FFF2-40B4-BE49-F238E27FC236}">
                <a16:creationId xmlns:a16="http://schemas.microsoft.com/office/drawing/2014/main" id="{5CBC0E35-EBAB-40A0-9C6B-F41E1CEAB5CE}"/>
              </a:ext>
            </a:extLst>
          </p:cNvPr>
          <p:cNvGrpSpPr/>
          <p:nvPr/>
        </p:nvGrpSpPr>
        <p:grpSpPr>
          <a:xfrm>
            <a:off x="1249548" y="2783181"/>
            <a:ext cx="9232359" cy="774695"/>
            <a:chOff x="1249548" y="2999232"/>
            <a:chExt cx="9232359" cy="774695"/>
          </a:xfrm>
        </p:grpSpPr>
        <p:sp>
          <p:nvSpPr>
            <p:cNvPr id="8" name="직사각형 7">
              <a:extLst>
                <a:ext uri="{FF2B5EF4-FFF2-40B4-BE49-F238E27FC236}">
                  <a16:creationId xmlns:a16="http://schemas.microsoft.com/office/drawing/2014/main" id="{5547206D-4394-4CA5-B432-E95E5557446A}"/>
                </a:ext>
              </a:extLst>
            </p:cNvPr>
            <p:cNvSpPr/>
            <p:nvPr/>
          </p:nvSpPr>
          <p:spPr>
            <a:xfrm>
              <a:off x="1710091" y="3035263"/>
              <a:ext cx="8771816" cy="738664"/>
            </a:xfrm>
            <a:prstGeom prst="rect">
              <a:avLst/>
            </a:prstGeom>
          </p:spPr>
          <p:txBody>
            <a:bodyPr wrap="square">
              <a:spAutoFit/>
            </a:bodyPr>
            <a:lstStyle/>
            <a:p>
              <a:r>
                <a:rPr lang="en-US" altLang="ko-KR" sz="1400">
                  <a:solidFill>
                    <a:srgbClr val="778BA5"/>
                  </a:solidFill>
                  <a:latin typeface="&amp;quot"/>
                </a:rPr>
                <a:t>Stateless</a:t>
              </a:r>
            </a:p>
            <a:p>
              <a:r>
                <a:rPr lang="en-US" altLang="ko-KR" sz="1400">
                  <a:solidFill>
                    <a:srgbClr val="323235"/>
                  </a:solidFill>
                  <a:latin typeface="&amp;quot"/>
                </a:rPr>
                <a:t>You are not locked in to using Mu. Mu doesn’t have any servers or databases running anywhere. Mu leverages CloudFormation to manage state for all AWS resources.</a:t>
              </a:r>
            </a:p>
          </p:txBody>
        </p:sp>
        <p:pic>
          <p:nvPicPr>
            <p:cNvPr id="18" name="그림 17">
              <a:extLst>
                <a:ext uri="{FF2B5EF4-FFF2-40B4-BE49-F238E27FC236}">
                  <a16:creationId xmlns:a16="http://schemas.microsoft.com/office/drawing/2014/main" id="{F5DCEFF3-5F7D-4414-B0A2-1133F7E4F778}"/>
                </a:ext>
              </a:extLst>
            </p:cNvPr>
            <p:cNvPicPr>
              <a:picLocks noChangeAspect="1"/>
            </p:cNvPicPr>
            <p:nvPr/>
          </p:nvPicPr>
          <p:blipFill rotWithShape="1">
            <a:blip r:embed="rId2"/>
            <a:srcRect l="37627" t="27617" r="10280" b="62723"/>
            <a:stretch/>
          </p:blipFill>
          <p:spPr>
            <a:xfrm>
              <a:off x="1249548" y="2999232"/>
              <a:ext cx="411480" cy="384048"/>
            </a:xfrm>
            <a:prstGeom prst="rect">
              <a:avLst/>
            </a:prstGeom>
          </p:spPr>
        </p:pic>
      </p:grpSp>
    </p:spTree>
    <p:extLst>
      <p:ext uri="{BB962C8B-B14F-4D97-AF65-F5344CB8AC3E}">
        <p14:creationId xmlns:p14="http://schemas.microsoft.com/office/powerpoint/2010/main" val="216979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6">
            <a:extLst>
              <a:ext uri="{FF2B5EF4-FFF2-40B4-BE49-F238E27FC236}">
                <a16:creationId xmlns:a16="http://schemas.microsoft.com/office/drawing/2014/main" id="{B130BC7A-63A7-4175-81C5-4C4AF3525811}"/>
              </a:ext>
            </a:extLst>
          </p:cNvPr>
          <p:cNvSpPr>
            <a:spLocks noGrp="1"/>
          </p:cNvSpPr>
          <p:nvPr>
            <p:ph idx="1"/>
          </p:nvPr>
        </p:nvSpPr>
        <p:spPr>
          <a:xfrm>
            <a:off x="424370" y="1272209"/>
            <a:ext cx="11340000" cy="693752"/>
          </a:xfrm>
        </p:spPr>
        <p:txBody>
          <a:bodyPr/>
          <a:lstStyle/>
          <a:p>
            <a:r>
              <a:rPr lang="en-US" altLang="ko-KR"/>
              <a:t>We will learn by </a:t>
            </a:r>
            <a:r>
              <a:rPr lang="en-US" altLang="ko-KR" i="1"/>
              <a:t>doing</a:t>
            </a:r>
            <a:r>
              <a:rPr lang="en-US" altLang="ko-KR"/>
              <a:t> and will build a typical 3 tier polyglot microservice stack like you may work with in your organization.</a:t>
            </a:r>
            <a:endParaRPr lang="ko-KR" altLang="en-US"/>
          </a:p>
        </p:txBody>
      </p:sp>
      <p:sp>
        <p:nvSpPr>
          <p:cNvPr id="6" name="제목 5">
            <a:extLst>
              <a:ext uri="{FF2B5EF4-FFF2-40B4-BE49-F238E27FC236}">
                <a16:creationId xmlns:a16="http://schemas.microsoft.com/office/drawing/2014/main" id="{AEFC213D-1A6A-4C3B-9A64-7232C75B5297}"/>
              </a:ext>
            </a:extLst>
          </p:cNvPr>
          <p:cNvSpPr>
            <a:spLocks noGrp="1"/>
          </p:cNvSpPr>
          <p:nvPr>
            <p:ph type="title"/>
          </p:nvPr>
        </p:nvSpPr>
        <p:spPr/>
        <p:txBody>
          <a:bodyPr/>
          <a:lstStyle/>
          <a:p>
            <a:r>
              <a:rPr lang="en-US" altLang="ko-KR" cap="all"/>
              <a:t>Three Tier Architecture</a:t>
            </a:r>
            <a:endParaRPr lang="ko-KR" altLang="en-US"/>
          </a:p>
        </p:txBody>
      </p:sp>
      <p:pic>
        <p:nvPicPr>
          <p:cNvPr id="8" name="그래픽 7">
            <a:extLst>
              <a:ext uri="{FF2B5EF4-FFF2-40B4-BE49-F238E27FC236}">
                <a16:creationId xmlns:a16="http://schemas.microsoft.com/office/drawing/2014/main" id="{F8B517E0-F33B-4F4F-9DB3-7AAA6E424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6696" y="1965961"/>
            <a:ext cx="7150608" cy="4245674"/>
          </a:xfrm>
          <a:prstGeom prst="rect">
            <a:avLst/>
          </a:prstGeom>
        </p:spPr>
      </p:pic>
    </p:spTree>
    <p:extLst>
      <p:ext uri="{BB962C8B-B14F-4D97-AF65-F5344CB8AC3E}">
        <p14:creationId xmlns:p14="http://schemas.microsoft.com/office/powerpoint/2010/main" val="3722219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748616"/>
          </a:xfrm>
        </p:spPr>
        <p:txBody>
          <a:bodyPr/>
          <a:lstStyle/>
          <a:p>
            <a:r>
              <a:rPr lang="en-US" altLang="ko-KR"/>
              <a:t>To build both the </a:t>
            </a:r>
            <a:r>
              <a:rPr lang="en-US" altLang="ko-KR" b="1"/>
              <a:t>Acceptance</a:t>
            </a:r>
            <a:r>
              <a:rPr lang="en-US" altLang="ko-KR"/>
              <a:t> and </a:t>
            </a:r>
            <a:r>
              <a:rPr lang="en-US" altLang="ko-KR" b="1"/>
              <a:t>Production</a:t>
            </a:r>
            <a:r>
              <a:rPr lang="en-US" altLang="ko-KR"/>
              <a:t> platforms, the only code we maintain ourselves is found in </a:t>
            </a:r>
            <a:r>
              <a:rPr lang="en-US" altLang="ko-KR" err="1">
                <a:hlinkClick r:id="rId2"/>
              </a:rPr>
              <a:t>mu.yml</a:t>
            </a:r>
            <a:endParaRPr lang="ko-KR" altLang="en-US"/>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30</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Example</a:t>
            </a:r>
            <a:endParaRPr lang="ko-KR" altLang="en-US"/>
          </a:p>
        </p:txBody>
      </p:sp>
      <p:sp>
        <p:nvSpPr>
          <p:cNvPr id="6" name="직사각형 5">
            <a:extLst>
              <a:ext uri="{FF2B5EF4-FFF2-40B4-BE49-F238E27FC236}">
                <a16:creationId xmlns:a16="http://schemas.microsoft.com/office/drawing/2014/main" id="{B8C9F8BF-BBF3-445C-9CAF-0CF0443BF532}"/>
              </a:ext>
            </a:extLst>
          </p:cNvPr>
          <p:cNvSpPr/>
          <p:nvPr/>
        </p:nvSpPr>
        <p:spPr>
          <a:xfrm>
            <a:off x="1328928" y="2020825"/>
            <a:ext cx="8921496" cy="2462213"/>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a:t>
            </a:r>
            <a:r>
              <a:rPr lang="en-US" altLang="ko-KR" sz="1400">
                <a:solidFill>
                  <a:srgbClr val="C5C8C6"/>
                </a:solidFill>
                <a:latin typeface="Consolas" panose="020B0609020204030204" pitchFamily="49" charset="0"/>
              </a:rPr>
              <a:t> </a:t>
            </a:r>
          </a:p>
          <a:p>
            <a:r>
              <a:rPr lang="en-US" altLang="ko-KR" sz="1400">
                <a:solidFill>
                  <a:srgbClr val="C5C8C6"/>
                </a:solidFill>
                <a:latin typeface="&amp;quot"/>
              </a:rPr>
              <a:t>environments:</a:t>
            </a:r>
          </a:p>
          <a:p>
            <a:r>
              <a:rPr lang="en-US" altLang="ko-KR" sz="1400">
                <a:solidFill>
                  <a:srgbClr val="C5C8C6"/>
                </a:solidFill>
                <a:latin typeface="Consolas" panose="020B0609020204030204" pitchFamily="49" charset="0"/>
              </a:rPr>
              <a:t> </a:t>
            </a:r>
            <a:r>
              <a:rPr lang="en-US" altLang="ko-KR" sz="1400">
                <a:solidFill>
                  <a:srgbClr val="C5C8C6"/>
                </a:solidFill>
                <a:latin typeface="&amp;quot"/>
              </a:rPr>
              <a:t>- name:</a:t>
            </a:r>
            <a:r>
              <a:rPr lang="en-US" altLang="ko-KR" sz="1400">
                <a:solidFill>
                  <a:srgbClr val="C5C8C6"/>
                </a:solidFill>
                <a:latin typeface="Consolas" panose="020B0609020204030204" pitchFamily="49" charset="0"/>
              </a:rPr>
              <a:t> acceptance </a:t>
            </a:r>
          </a:p>
          <a:p>
            <a:r>
              <a:rPr lang="en-US" altLang="ko-KR" sz="1400">
                <a:solidFill>
                  <a:srgbClr val="C5C8C6"/>
                </a:solidFill>
                <a:latin typeface="&amp;quot"/>
              </a:rPr>
              <a:t>provider:</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ecs-fargate</a:t>
            </a:r>
            <a:r>
              <a:rPr lang="en-US" altLang="ko-KR" sz="1400">
                <a:solidFill>
                  <a:srgbClr val="C5C8C6"/>
                </a:solidFill>
                <a:latin typeface="Consolas" panose="020B0609020204030204" pitchFamily="49" charset="0"/>
              </a:rPr>
              <a:t> </a:t>
            </a:r>
          </a:p>
          <a:p>
            <a:pPr marL="285750" indent="-285750">
              <a:buFontTx/>
              <a:buChar char="-"/>
            </a:pPr>
            <a:r>
              <a:rPr lang="en-US" altLang="ko-KR" sz="1400">
                <a:solidFill>
                  <a:srgbClr val="C5C8C6"/>
                </a:solidFill>
                <a:latin typeface="&amp;quot"/>
              </a:rPr>
              <a:t>name:</a:t>
            </a:r>
            <a:r>
              <a:rPr lang="en-US" altLang="ko-KR" sz="1400">
                <a:solidFill>
                  <a:srgbClr val="C5C8C6"/>
                </a:solidFill>
                <a:latin typeface="Consolas" panose="020B0609020204030204" pitchFamily="49" charset="0"/>
              </a:rPr>
              <a:t> production </a:t>
            </a:r>
          </a:p>
          <a:p>
            <a:pPr marL="285750" indent="-285750">
              <a:buFontTx/>
              <a:buChar char="-"/>
            </a:pPr>
            <a:r>
              <a:rPr lang="en-US" altLang="ko-KR" sz="1400">
                <a:solidFill>
                  <a:srgbClr val="C5C8C6"/>
                </a:solidFill>
                <a:latin typeface="&amp;quot"/>
              </a:rPr>
              <a:t>provider:</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ecs-fargate</a:t>
            </a:r>
            <a:r>
              <a:rPr lang="en-US" altLang="ko-KR" sz="1400">
                <a:solidFill>
                  <a:srgbClr val="C5C8C6"/>
                </a:solidFill>
                <a:latin typeface="Consolas" panose="020B0609020204030204" pitchFamily="49" charset="0"/>
              </a:rPr>
              <a:t> </a:t>
            </a:r>
          </a:p>
          <a:p>
            <a:r>
              <a:rPr lang="en-US" altLang="ko-KR" sz="1400">
                <a:solidFill>
                  <a:srgbClr val="C5C8C6"/>
                </a:solidFill>
                <a:latin typeface="&amp;quot"/>
              </a:rPr>
              <a:t>service:</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acceptance:</a:t>
            </a:r>
          </a:p>
          <a:p>
            <a:pPr lvl="1"/>
            <a:r>
              <a:rPr lang="en-US" altLang="ko-KR" sz="1400">
                <a:solidFill>
                  <a:srgbClr val="C5C8C6"/>
                </a:solidFill>
                <a:latin typeface="Consolas" panose="020B0609020204030204" pitchFamily="49" charset="0"/>
              </a:rPr>
              <a:t> </a:t>
            </a:r>
            <a:r>
              <a:rPr lang="en-US" altLang="ko-KR" sz="1400">
                <a:solidFill>
                  <a:srgbClr val="C5C8C6"/>
                </a:solidFill>
                <a:latin typeface="&amp;quot"/>
              </a:rPr>
              <a:t>disabled:</a:t>
            </a:r>
            <a:r>
              <a:rPr lang="en-US" altLang="ko-KR" sz="1400">
                <a:solidFill>
                  <a:srgbClr val="C5C8C6"/>
                </a:solidFill>
                <a:latin typeface="Consolas" panose="020B0609020204030204" pitchFamily="49" charset="0"/>
              </a:rPr>
              <a:t> </a:t>
            </a:r>
            <a:r>
              <a:rPr lang="en-US" altLang="ko-KR" sz="1400">
                <a:solidFill>
                  <a:srgbClr val="CC6666"/>
                </a:solidFill>
                <a:latin typeface="&amp;quot"/>
              </a:rPr>
              <a:t>true</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production:</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disabled:</a:t>
            </a:r>
            <a:r>
              <a:rPr lang="en-US" altLang="ko-KR" sz="1400">
                <a:solidFill>
                  <a:srgbClr val="C5C8C6"/>
                </a:solidFill>
                <a:latin typeface="Consolas" panose="020B0609020204030204" pitchFamily="49" charset="0"/>
              </a:rPr>
              <a:t> </a:t>
            </a:r>
            <a:r>
              <a:rPr lang="en-US" altLang="ko-KR" sz="1400">
                <a:solidFill>
                  <a:srgbClr val="CC6666"/>
                </a:solidFill>
                <a:latin typeface="&amp;quot"/>
              </a:rPr>
              <a:t>true</a:t>
            </a:r>
            <a:r>
              <a:rPr lang="en-US" altLang="ko-KR" sz="1400">
                <a:solidFill>
                  <a:srgbClr val="C5C8C6"/>
                </a:solidFill>
                <a:latin typeface="Consolas" panose="020B0609020204030204" pitchFamily="49" charset="0"/>
              </a:rPr>
              <a:t> </a:t>
            </a:r>
            <a:endParaRPr lang="ko-KR" altLang="en-US" sz="1400"/>
          </a:p>
        </p:txBody>
      </p:sp>
      <p:sp>
        <p:nvSpPr>
          <p:cNvPr id="7" name="직사각형 6">
            <a:extLst>
              <a:ext uri="{FF2B5EF4-FFF2-40B4-BE49-F238E27FC236}">
                <a16:creationId xmlns:a16="http://schemas.microsoft.com/office/drawing/2014/main" id="{172C4580-53B4-4D1D-AFDC-E64364377D83}"/>
              </a:ext>
            </a:extLst>
          </p:cNvPr>
          <p:cNvSpPr/>
          <p:nvPr/>
        </p:nvSpPr>
        <p:spPr>
          <a:xfrm>
            <a:off x="1328928" y="4693045"/>
            <a:ext cx="8921496" cy="1077218"/>
          </a:xfrm>
          <a:prstGeom prst="rect">
            <a:avLst/>
          </a:prstGeom>
        </p:spPr>
        <p:txBody>
          <a:bodyPr wrap="square">
            <a:spAutoFit/>
          </a:bodyPr>
          <a:lstStyle/>
          <a:p>
            <a:r>
              <a:rPr lang="en-US" altLang="ko-KR" sz="1600">
                <a:solidFill>
                  <a:srgbClr val="323235"/>
                </a:solidFill>
                <a:latin typeface="&amp;quot"/>
              </a:rPr>
              <a:t>In this file, we define that we want two environments, each using </a:t>
            </a:r>
            <a:r>
              <a:rPr lang="en-US" altLang="ko-KR" sz="1600" b="1">
                <a:solidFill>
                  <a:srgbClr val="323235"/>
                </a:solidFill>
                <a:latin typeface="&amp;quot"/>
              </a:rPr>
              <a:t>Amazon ECS</a:t>
            </a:r>
            <a:r>
              <a:rPr lang="en-US" altLang="ko-KR" sz="1600">
                <a:solidFill>
                  <a:srgbClr val="323235"/>
                </a:solidFill>
                <a:latin typeface="&amp;quot"/>
              </a:rPr>
              <a:t> and </a:t>
            </a:r>
            <a:r>
              <a:rPr lang="en-US" altLang="ko-KR" sz="1600" b="1">
                <a:solidFill>
                  <a:srgbClr val="323235"/>
                </a:solidFill>
                <a:latin typeface="&amp;quot"/>
              </a:rPr>
              <a:t>AWS </a:t>
            </a:r>
            <a:r>
              <a:rPr lang="en-US" altLang="ko-KR" sz="1600" b="1" err="1">
                <a:solidFill>
                  <a:srgbClr val="323235"/>
                </a:solidFill>
                <a:latin typeface="&amp;quot"/>
              </a:rPr>
              <a:t>Fargate</a:t>
            </a:r>
            <a:r>
              <a:rPr lang="en-US" altLang="ko-KR" sz="1600" b="1">
                <a:solidFill>
                  <a:srgbClr val="323235"/>
                </a:solidFill>
                <a:latin typeface="&amp;quot"/>
              </a:rPr>
              <a:t> for ECS</a:t>
            </a:r>
            <a:r>
              <a:rPr lang="en-US" altLang="ko-KR" sz="1600">
                <a:solidFill>
                  <a:srgbClr val="323235"/>
                </a:solidFill>
                <a:latin typeface="&amp;quot"/>
              </a:rPr>
              <a:t>. We disable any service deploys, since this repo is only used to build and maintain infrastructure.</a:t>
            </a:r>
          </a:p>
          <a:p>
            <a:r>
              <a:rPr lang="en-US" altLang="ko-KR" sz="1600">
                <a:solidFill>
                  <a:srgbClr val="323235"/>
                </a:solidFill>
                <a:latin typeface="&amp;quot"/>
              </a:rPr>
              <a:t>Because we’re using Mu and it’s built-in best practice defaults, the amount of code we have to maintain remains simple.</a:t>
            </a:r>
            <a:endParaRPr lang="en-US" altLang="ko-KR" sz="1600" b="0" i="0" u="none" strike="noStrike">
              <a:solidFill>
                <a:srgbClr val="323235"/>
              </a:solidFill>
              <a:effectLst/>
              <a:latin typeface="&amp;quot"/>
            </a:endParaRPr>
          </a:p>
        </p:txBody>
      </p:sp>
    </p:spTree>
    <p:extLst>
      <p:ext uri="{BB962C8B-B14F-4D97-AF65-F5344CB8AC3E}">
        <p14:creationId xmlns:p14="http://schemas.microsoft.com/office/powerpoint/2010/main" val="302364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ko-KR" altLang="en-US"/>
              <a:t>사용자별 클러스터명을 변수로 설정</a:t>
            </a:r>
            <a:endParaRPr lang="en-US" altLang="ko-K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Build the Environments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424370" y="1783934"/>
            <a:ext cx="8921496" cy="830997"/>
          </a:xfrm>
          <a:prstGeom prst="rect">
            <a:avLst/>
          </a:prstGeom>
          <a:solidFill>
            <a:schemeClr val="bg2">
              <a:lumMod val="10000"/>
            </a:schemeClr>
          </a:solidFill>
        </p:spPr>
        <p:txBody>
          <a:bodyPr wrap="square" anchor="t">
            <a:spAutoFit/>
          </a:bodyPr>
          <a:lstStyle/>
          <a:p>
            <a:r>
              <a:rPr lang="en-US" altLang="ko-KR" sz="2400">
                <a:solidFill>
                  <a:srgbClr val="DE935F"/>
                </a:solidFill>
                <a:latin typeface="&amp;quot"/>
                <a:ea typeface="맑은 고딕"/>
              </a:rPr>
              <a:t>export</a:t>
            </a:r>
            <a:r>
              <a:rPr lang="en-US" altLang="ko-KR" sz="2400">
                <a:solidFill>
                  <a:srgbClr val="C5C8C6"/>
                </a:solidFill>
                <a:latin typeface="Consolas"/>
                <a:ea typeface="맑은 고딕"/>
              </a:rPr>
              <a:t> fargate_name=fargate-demo-user17</a:t>
            </a:r>
          </a:p>
          <a:p>
            <a:r>
              <a:rPr lang="en-US" altLang="ko-KR" sz="2400">
                <a:solidFill>
                  <a:srgbClr val="DE935F"/>
                </a:solidFill>
                <a:latin typeface="&amp;quot"/>
                <a:ea typeface="맑은 고딕"/>
              </a:rPr>
              <a:t>export</a:t>
            </a:r>
            <a:r>
              <a:rPr lang="en-US" altLang="ko-KR" sz="2400">
                <a:solidFill>
                  <a:srgbClr val="C5C8C6"/>
                </a:solidFill>
                <a:latin typeface="Consolas"/>
                <a:ea typeface="맑은 고딕"/>
              </a:rPr>
              <a:t> fargate_alb_name=</a:t>
            </a:r>
            <a:r>
              <a:rPr lang="en-US" sz="2400">
                <a:solidFill>
                  <a:srgbClr val="C5C8C6"/>
                </a:solidFill>
                <a:latin typeface="Consolas"/>
              </a:rPr>
              <a:t>fargate-demo-alb-</a:t>
            </a:r>
            <a:r>
              <a:rPr lang="en-US" altLang="ko-KR" sz="2400">
                <a:solidFill>
                  <a:srgbClr val="C5C8C6"/>
                </a:solidFill>
                <a:latin typeface="Consolas"/>
                <a:ea typeface="맑은 고딕"/>
              </a:rPr>
              <a:t>user17</a:t>
            </a:r>
          </a:p>
        </p:txBody>
      </p:sp>
    </p:spTree>
    <p:extLst>
      <p:ext uri="{BB962C8B-B14F-4D97-AF65-F5344CB8AC3E}">
        <p14:creationId xmlns:p14="http://schemas.microsoft.com/office/powerpoint/2010/main" val="1660917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In the Cloud9 workspace, run the following commands:</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32</a:t>
            </a:fld>
            <a:endParaRPr lang="ko-KR" altLang="en-US" noProof="0"/>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Build the Environments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127503"/>
            <a:ext cx="8921496" cy="584775"/>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export</a:t>
            </a:r>
            <a:r>
              <a:rPr lang="en-US" altLang="ko-KR" sz="1400">
                <a:solidFill>
                  <a:srgbClr val="C5C8C6"/>
                </a:solidFill>
                <a:latin typeface="Consolas" panose="020B0609020204030204" pitchFamily="49" charset="0"/>
              </a:rPr>
              <a:t> YOUR_GITHUB_NAME=</a:t>
            </a:r>
            <a:r>
              <a:rPr lang="en-US" altLang="ko-KR" sz="1400" err="1">
                <a:solidFill>
                  <a:srgbClr val="C5C8C6"/>
                </a:solidFill>
                <a:latin typeface="Consolas" panose="020B0609020204030204" pitchFamily="49" charset="0"/>
              </a:rPr>
              <a:t>your_</a:t>
            </a:r>
            <a:r>
              <a:rPr lang="en-US" altLang="ko-KR" sz="1400">
                <a:solidFill>
                  <a:srgbClr val="C5C8C6"/>
                </a:solidFill>
                <a:latin typeface="Consolas" panose="020B0609020204030204" pitchFamily="49" charset="0"/>
              </a:rPr>
              <a:t>username</a:t>
            </a:r>
          </a:p>
          <a:p>
            <a:r>
              <a:rPr lang="en-US">
                <a:solidFill>
                  <a:schemeClr val="bg1">
                    <a:lumMod val="85000"/>
                  </a:schemeClr>
                </a:solidFill>
              </a:rPr>
              <a:t>git clone https://github.com/brentley/fargate-demo.git</a:t>
            </a:r>
            <a:endParaRPr lang="en-US" altLang="ko-KR" sz="1400">
              <a:solidFill>
                <a:schemeClr val="bg1">
                  <a:lumMod val="85000"/>
                </a:schemeClr>
              </a:solidFill>
              <a:latin typeface="Consolas" panose="020B0609020204030204" pitchFamily="49" charset="0"/>
            </a:endParaRPr>
          </a:p>
        </p:txBody>
      </p:sp>
      <p:sp>
        <p:nvSpPr>
          <p:cNvPr id="9" name="직사각형 8">
            <a:extLst>
              <a:ext uri="{FF2B5EF4-FFF2-40B4-BE49-F238E27FC236}">
                <a16:creationId xmlns:a16="http://schemas.microsoft.com/office/drawing/2014/main" id="{5BFB9D63-119D-43EA-8F06-3C8D189C2765}"/>
              </a:ext>
            </a:extLst>
          </p:cNvPr>
          <p:cNvSpPr/>
          <p:nvPr/>
        </p:nvSpPr>
        <p:spPr>
          <a:xfrm>
            <a:off x="1191768" y="3109621"/>
            <a:ext cx="8921496" cy="954107"/>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iam</a:t>
            </a:r>
            <a:r>
              <a:rPr lang="en-US" altLang="ko-KR" sz="1400">
                <a:solidFill>
                  <a:srgbClr val="C5C8C6"/>
                </a:solidFill>
                <a:latin typeface="Consolas" panose="020B0609020204030204" pitchFamily="49" charset="0"/>
              </a:rPr>
              <a:t> </a:t>
            </a:r>
            <a:r>
              <a:rPr lang="en-US" altLang="ko-KR" sz="1400">
                <a:solidFill>
                  <a:srgbClr val="81A2BE"/>
                </a:solidFill>
                <a:latin typeface="&amp;quot"/>
              </a:rPr>
              <a:t>get</a:t>
            </a:r>
            <a:r>
              <a:rPr lang="en-US" altLang="ko-KR" sz="1400">
                <a:solidFill>
                  <a:srgbClr val="C5C8C6"/>
                </a:solidFill>
                <a:latin typeface="Consolas" panose="020B0609020204030204" pitchFamily="49" charset="0"/>
              </a:rPr>
              <a:t>-role --role-name </a:t>
            </a:r>
            <a:r>
              <a:rPr lang="en-US" altLang="ko-KR" sz="1400">
                <a:solidFill>
                  <a:srgbClr val="B5BD68"/>
                </a:solidFill>
                <a:latin typeface="&amp;quot"/>
              </a:rPr>
              <a:t>"</a:t>
            </a:r>
            <a:r>
              <a:rPr lang="en-US" altLang="ko-KR" sz="1400" err="1">
                <a:solidFill>
                  <a:srgbClr val="B5BD68"/>
                </a:solidFill>
                <a:latin typeface="&amp;quot"/>
              </a:rPr>
              <a:t>AWSServiceRoleForElasticLoadBalancing</a:t>
            </a:r>
            <a:r>
              <a:rPr lang="en-US" altLang="ko-KR" sz="1400">
                <a:solidFill>
                  <a:srgbClr val="B5BD68"/>
                </a:solidFill>
                <a:latin typeface="&amp;quot"/>
              </a:rPr>
              <a:t>"</a:t>
            </a:r>
            <a:r>
              <a:rPr lang="en-US" altLang="ko-KR" sz="1400">
                <a:solidFill>
                  <a:srgbClr val="C5C8C6"/>
                </a:solidFill>
                <a:latin typeface="Consolas" panose="020B0609020204030204" pitchFamily="49" charset="0"/>
              </a:rPr>
              <a:t> || </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iam</a:t>
            </a:r>
            <a:r>
              <a:rPr lang="en-US" altLang="ko-KR" sz="1400">
                <a:solidFill>
                  <a:srgbClr val="C5C8C6"/>
                </a:solidFill>
                <a:latin typeface="Consolas" panose="020B0609020204030204" pitchFamily="49" charset="0"/>
              </a:rPr>
              <a:t> create-service-linked-role --</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-service-name </a:t>
            </a:r>
            <a:r>
              <a:rPr lang="en-US" altLang="ko-KR" sz="1400">
                <a:solidFill>
                  <a:srgbClr val="B5BD68"/>
                </a:solidFill>
                <a:latin typeface="&amp;quot"/>
              </a:rPr>
              <a:t>"elasticloadbalancing.amazonaws.com"</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iam</a:t>
            </a:r>
            <a:r>
              <a:rPr lang="en-US" altLang="ko-KR" sz="1400">
                <a:solidFill>
                  <a:srgbClr val="C5C8C6"/>
                </a:solidFill>
                <a:latin typeface="Consolas" panose="020B0609020204030204" pitchFamily="49" charset="0"/>
              </a:rPr>
              <a:t> </a:t>
            </a:r>
            <a:r>
              <a:rPr lang="en-US" altLang="ko-KR" sz="1400">
                <a:solidFill>
                  <a:srgbClr val="81A2BE"/>
                </a:solidFill>
                <a:latin typeface="&amp;quot"/>
              </a:rPr>
              <a:t>get</a:t>
            </a:r>
            <a:r>
              <a:rPr lang="en-US" altLang="ko-KR" sz="1400">
                <a:solidFill>
                  <a:srgbClr val="C5C8C6"/>
                </a:solidFill>
                <a:latin typeface="Consolas" panose="020B0609020204030204" pitchFamily="49" charset="0"/>
              </a:rPr>
              <a:t>-role --role-name </a:t>
            </a:r>
            <a:r>
              <a:rPr lang="en-US" altLang="ko-KR" sz="1400">
                <a:solidFill>
                  <a:srgbClr val="B5BD68"/>
                </a:solidFill>
                <a:latin typeface="&amp;quot"/>
              </a:rPr>
              <a:t>"</a:t>
            </a:r>
            <a:r>
              <a:rPr lang="en-US" altLang="ko-KR" sz="1400" err="1">
                <a:solidFill>
                  <a:srgbClr val="B5BD68"/>
                </a:solidFill>
                <a:latin typeface="&amp;quot"/>
              </a:rPr>
              <a:t>AWSServiceRoleForECS</a:t>
            </a:r>
            <a:r>
              <a:rPr lang="en-US" altLang="ko-KR" sz="1400">
                <a:solidFill>
                  <a:srgbClr val="B5BD68"/>
                </a:solidFill>
                <a:latin typeface="&amp;quot"/>
              </a:rPr>
              <a:t>"</a:t>
            </a:r>
            <a:r>
              <a:rPr lang="en-US" altLang="ko-KR" sz="1400">
                <a:solidFill>
                  <a:srgbClr val="C5C8C6"/>
                </a:solidFill>
                <a:latin typeface="Consolas" panose="020B0609020204030204" pitchFamily="49" charset="0"/>
              </a:rPr>
              <a:t> || </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iam</a:t>
            </a:r>
            <a:r>
              <a:rPr lang="en-US" altLang="ko-KR" sz="1400">
                <a:solidFill>
                  <a:srgbClr val="C5C8C6"/>
                </a:solidFill>
                <a:latin typeface="Consolas" panose="020B0609020204030204" pitchFamily="49" charset="0"/>
              </a:rPr>
              <a:t> create-service-linked-role --</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-service-name </a:t>
            </a:r>
            <a:r>
              <a:rPr lang="en-US" altLang="ko-KR" sz="1400">
                <a:solidFill>
                  <a:srgbClr val="B5BD68"/>
                </a:solidFill>
                <a:latin typeface="&amp;quot"/>
              </a:rPr>
              <a:t>"ecs.amazonaws.com"</a:t>
            </a:r>
            <a:endParaRPr lang="ko-KR" altLang="en-US" sz="1400"/>
          </a:p>
        </p:txBody>
      </p:sp>
      <p:sp>
        <p:nvSpPr>
          <p:cNvPr id="10" name="직사각형 9">
            <a:extLst>
              <a:ext uri="{FF2B5EF4-FFF2-40B4-BE49-F238E27FC236}">
                <a16:creationId xmlns:a16="http://schemas.microsoft.com/office/drawing/2014/main" id="{B281A13F-3D3A-469A-8140-FF532A2CB8D4}"/>
              </a:ext>
            </a:extLst>
          </p:cNvPr>
          <p:cNvSpPr/>
          <p:nvPr/>
        </p:nvSpPr>
        <p:spPr>
          <a:xfrm>
            <a:off x="1191768" y="4722336"/>
            <a:ext cx="8921496" cy="954107"/>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cd ~/environment/fargate-demo</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deploy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-name $fargate_name --</a:t>
            </a:r>
            <a:r>
              <a:rPr lang="en-US" altLang="ko-KR" sz="1400">
                <a:solidFill>
                  <a:srgbClr val="81A2BE"/>
                </a:solidFill>
                <a:latin typeface="&amp;quot"/>
              </a:rPr>
              <a:t>template</a:t>
            </a:r>
            <a:r>
              <a:rPr lang="en-US" altLang="ko-KR" sz="1400">
                <a:solidFill>
                  <a:srgbClr val="C5C8C6"/>
                </a:solidFill>
                <a:latin typeface="Consolas" panose="020B0609020204030204" pitchFamily="49" charset="0"/>
              </a:rPr>
              <a:t>-file cluster-</a:t>
            </a:r>
            <a:r>
              <a:rPr lang="en-US" altLang="ko-KR" sz="1400" err="1">
                <a:solidFill>
                  <a:srgbClr val="C5C8C6"/>
                </a:solidFill>
                <a:latin typeface="Consolas" panose="020B0609020204030204" pitchFamily="49" charset="0"/>
              </a:rPr>
              <a:t>fargate</a:t>
            </a:r>
            <a:r>
              <a:rPr lang="en-US" altLang="ko-KR" sz="1400">
                <a:solidFill>
                  <a:srgbClr val="C5C8C6"/>
                </a:solidFill>
                <a:latin typeface="Consolas" panose="020B0609020204030204" pitchFamily="49" charset="0"/>
              </a:rPr>
              <a:t>-</a:t>
            </a:r>
            <a:r>
              <a:rPr lang="en-US" altLang="ko-KR" sz="1400">
                <a:solidFill>
                  <a:srgbClr val="81A2BE"/>
                </a:solidFill>
                <a:latin typeface="&amp;quot"/>
              </a:rPr>
              <a:t>private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vpc.yml</a:t>
            </a:r>
            <a:r>
              <a:rPr lang="en-US" altLang="ko-KR" sz="1400">
                <a:solidFill>
                  <a:srgbClr val="C5C8C6"/>
                </a:solidFill>
                <a:latin typeface="Consolas" panose="020B0609020204030204" pitchFamily="49" charset="0"/>
              </a:rPr>
              <a:t> --capabilities CAPABILITY_IAM </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deploy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-name $fargate_alb_name --</a:t>
            </a:r>
            <a:r>
              <a:rPr lang="en-US" altLang="ko-KR" sz="1400">
                <a:solidFill>
                  <a:srgbClr val="81A2BE"/>
                </a:solidFill>
                <a:latin typeface="&amp;quot"/>
              </a:rPr>
              <a:t>template</a:t>
            </a:r>
            <a:r>
              <a:rPr lang="en-US" altLang="ko-KR" sz="1400">
                <a:solidFill>
                  <a:srgbClr val="C5C8C6"/>
                </a:solidFill>
                <a:latin typeface="Consolas" panose="020B0609020204030204" pitchFamily="49" charset="0"/>
              </a:rPr>
              <a:t>-file </a:t>
            </a:r>
            <a:r>
              <a:rPr lang="en-US" altLang="ko-KR" sz="1400" err="1">
                <a:solidFill>
                  <a:srgbClr val="C5C8C6"/>
                </a:solidFill>
                <a:latin typeface="Consolas" panose="020B0609020204030204" pitchFamily="49" charset="0"/>
              </a:rPr>
              <a:t>alb-external.yml</a:t>
            </a:r>
            <a:r>
              <a:rPr lang="en-US" altLang="ko-KR" sz="1400">
                <a:solidFill>
                  <a:srgbClr val="C5C8C6"/>
                </a:solidFill>
                <a:latin typeface="Consolas" panose="020B0609020204030204" pitchFamily="49" charset="0"/>
              </a:rPr>
              <a:t> </a:t>
            </a:r>
            <a:endParaRPr lang="ko-KR" altLang="en-US" sz="1400"/>
          </a:p>
        </p:txBody>
      </p:sp>
      <p:sp>
        <p:nvSpPr>
          <p:cNvPr id="11" name="직사각형 10">
            <a:extLst>
              <a:ext uri="{FF2B5EF4-FFF2-40B4-BE49-F238E27FC236}">
                <a16:creationId xmlns:a16="http://schemas.microsoft.com/office/drawing/2014/main" id="{1B7B9E38-55CD-4EAE-8A46-56E7B861D805}"/>
              </a:ext>
            </a:extLst>
          </p:cNvPr>
          <p:cNvSpPr/>
          <p:nvPr/>
        </p:nvSpPr>
        <p:spPr>
          <a:xfrm>
            <a:off x="1136134" y="1727959"/>
            <a:ext cx="7833360" cy="369332"/>
          </a:xfrm>
          <a:prstGeom prst="rect">
            <a:avLst/>
          </a:prstGeom>
        </p:spPr>
        <p:txBody>
          <a:bodyPr wrap="square">
            <a:spAutoFit/>
          </a:bodyPr>
          <a:lstStyle/>
          <a:p>
            <a:r>
              <a:rPr lang="en-US" altLang="ko-KR"/>
              <a:t>Clone the demo repository:</a:t>
            </a:r>
            <a:endParaRPr lang="ko-KR" altLang="en-US"/>
          </a:p>
        </p:txBody>
      </p:sp>
      <p:sp>
        <p:nvSpPr>
          <p:cNvPr id="12" name="직사각형 11">
            <a:extLst>
              <a:ext uri="{FF2B5EF4-FFF2-40B4-BE49-F238E27FC236}">
                <a16:creationId xmlns:a16="http://schemas.microsoft.com/office/drawing/2014/main" id="{DF7EFD46-D5C3-41D3-B82F-7AF2351B50F9}"/>
              </a:ext>
            </a:extLst>
          </p:cNvPr>
          <p:cNvSpPr/>
          <p:nvPr/>
        </p:nvSpPr>
        <p:spPr>
          <a:xfrm>
            <a:off x="1191768" y="2598145"/>
            <a:ext cx="7833360" cy="369332"/>
          </a:xfrm>
          <a:prstGeom prst="rect">
            <a:avLst/>
          </a:prstGeom>
        </p:spPr>
        <p:txBody>
          <a:bodyPr wrap="square">
            <a:spAutoFit/>
          </a:bodyPr>
          <a:lstStyle/>
          <a:p>
            <a:r>
              <a:rPr lang="en-US" altLang="ko-KR"/>
              <a:t>Ensure service linked roles exist for Load Balancers and ECS:</a:t>
            </a:r>
            <a:endParaRPr lang="ko-KR" altLang="en-US"/>
          </a:p>
        </p:txBody>
      </p:sp>
      <p:sp>
        <p:nvSpPr>
          <p:cNvPr id="13" name="직사각형 12">
            <a:extLst>
              <a:ext uri="{FF2B5EF4-FFF2-40B4-BE49-F238E27FC236}">
                <a16:creationId xmlns:a16="http://schemas.microsoft.com/office/drawing/2014/main" id="{DB11AA9D-656A-4588-ACFC-34CAD63852F0}"/>
              </a:ext>
            </a:extLst>
          </p:cNvPr>
          <p:cNvSpPr/>
          <p:nvPr/>
        </p:nvSpPr>
        <p:spPr>
          <a:xfrm>
            <a:off x="1136134" y="4264425"/>
            <a:ext cx="7833360" cy="369332"/>
          </a:xfrm>
          <a:prstGeom prst="rect">
            <a:avLst/>
          </a:prstGeom>
        </p:spPr>
        <p:txBody>
          <a:bodyPr wrap="square">
            <a:spAutoFit/>
          </a:bodyPr>
          <a:lstStyle/>
          <a:p>
            <a:r>
              <a:rPr lang="en-US" altLang="ko-KR"/>
              <a:t>Build a VPC, ECS Cluster, and ALB:</a:t>
            </a:r>
            <a:endParaRPr lang="ko-KR" altLang="en-US"/>
          </a:p>
        </p:txBody>
      </p:sp>
      <p:sp>
        <p:nvSpPr>
          <p:cNvPr id="6" name="TextBox 5">
            <a:extLst>
              <a:ext uri="{FF2B5EF4-FFF2-40B4-BE49-F238E27FC236}">
                <a16:creationId xmlns:a16="http://schemas.microsoft.com/office/drawing/2014/main" id="{DA422660-3F54-764C-8318-E8E7AEEEAA15}"/>
              </a:ext>
            </a:extLst>
          </p:cNvPr>
          <p:cNvSpPr txBox="1"/>
          <p:nvPr/>
        </p:nvSpPr>
        <p:spPr>
          <a:xfrm>
            <a:off x="649986" y="5961084"/>
            <a:ext cx="10480048" cy="646331"/>
          </a:xfrm>
          <a:prstGeom prst="rect">
            <a:avLst/>
          </a:prstGeom>
          <a:noFill/>
        </p:spPr>
        <p:txBody>
          <a:bodyPr wrap="none" rtlCol="0">
            <a:spAutoFit/>
          </a:bodyPr>
          <a:lstStyle/>
          <a:p>
            <a:pPr marL="285750" indent="-285750">
              <a:buFont typeface="Arial" panose="020B0604020202020204" pitchFamily="34" charset="0"/>
              <a:buChar char="•"/>
            </a:pPr>
            <a:r>
              <a:rPr lang="en-US"/>
              <a:t>cluster-fargate-private-vpc.yml </a:t>
            </a:r>
            <a:r>
              <a:rPr lang="ko-KR" altLang="en-US"/>
              <a:t>파일에서 </a:t>
            </a:r>
            <a:r>
              <a:rPr lang="en-US" altLang="ko-KR"/>
              <a:t>“Default=fargatedemo”</a:t>
            </a:r>
            <a:r>
              <a:rPr lang="ko-KR" altLang="en-US"/>
              <a:t>를 </a:t>
            </a:r>
            <a:r>
              <a:rPr lang="en-US" altLang="ko-KR"/>
              <a:t>“Default=fargatedemo-user</a:t>
            </a:r>
            <a:r>
              <a:rPr lang="en-US" altLang="ko-KR">
                <a:solidFill>
                  <a:srgbClr val="FF0000"/>
                </a:solidFill>
              </a:rPr>
              <a:t>**</a:t>
            </a:r>
            <a:r>
              <a:rPr lang="en-US" altLang="ko-KR"/>
              <a:t>”</a:t>
            </a:r>
            <a:r>
              <a:rPr lang="ko-KR" altLang="en-US"/>
              <a:t>로 수정</a:t>
            </a:r>
            <a:endParaRPr lang="en-US" altLang="ko-KR"/>
          </a:p>
          <a:p>
            <a:pPr marL="285750" indent="-285750">
              <a:buFont typeface="Arial" panose="020B0604020202020204" pitchFamily="34" charset="0"/>
              <a:buChar char="•"/>
            </a:pPr>
            <a:r>
              <a:rPr lang="en-US"/>
              <a:t>alb-external.yml</a:t>
            </a:r>
            <a:r>
              <a:rPr lang="ko-KR" altLang="en-US"/>
              <a:t> 파일도 동일하게 </a:t>
            </a:r>
            <a:r>
              <a:rPr lang="en-US" altLang="ko-KR"/>
              <a:t>“Default=fargatedemo”</a:t>
            </a:r>
            <a:r>
              <a:rPr lang="ko-KR" altLang="en-US"/>
              <a:t>를 </a:t>
            </a:r>
            <a:r>
              <a:rPr lang="en-US" altLang="ko-KR"/>
              <a:t>“Default=fargatedemo-user</a:t>
            </a:r>
            <a:r>
              <a:rPr lang="en-US" altLang="ko-KR">
                <a:solidFill>
                  <a:srgbClr val="FF0000"/>
                </a:solidFill>
              </a:rPr>
              <a:t>**</a:t>
            </a:r>
            <a:r>
              <a:rPr lang="en-US" altLang="ko-KR"/>
              <a:t>”</a:t>
            </a:r>
            <a:r>
              <a:rPr lang="ko-KR" altLang="en-US"/>
              <a:t>로 수정</a:t>
            </a:r>
            <a:endParaRPr lang="en-US"/>
          </a:p>
        </p:txBody>
      </p:sp>
    </p:spTree>
    <p:extLst>
      <p:ext uri="{BB962C8B-B14F-4D97-AF65-F5344CB8AC3E}">
        <p14:creationId xmlns:p14="http://schemas.microsoft.com/office/powerpoint/2010/main" val="2165010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cap="all"/>
              <a:t>Frontend Rails App</a:t>
            </a: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76875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3AF675E9-D28D-4813-A292-535050B9BFD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69445" y="1271588"/>
            <a:ext cx="7849936" cy="4660900"/>
          </a:xfrm>
          <a:prstGeom prst="rect">
            <a:avLst/>
          </a:prstGeom>
        </p:spPr>
      </p:pic>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34</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Frontend Rails App</a:t>
            </a:r>
            <a:endParaRPr lang="ko-KR" altLang="en-US"/>
          </a:p>
        </p:txBody>
      </p:sp>
    </p:spTree>
    <p:extLst>
      <p:ext uri="{BB962C8B-B14F-4D97-AF65-F5344CB8AC3E}">
        <p14:creationId xmlns:p14="http://schemas.microsoft.com/office/powerpoint/2010/main" val="2688924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053835"/>
            <a:ext cx="11340000" cy="537780"/>
          </a:xfrm>
        </p:spPr>
        <p:txBody>
          <a:bodyPr/>
          <a:lstStyle/>
          <a:p>
            <a:r>
              <a:rPr lang="en-US" altLang="ko-KR"/>
              <a:t>Again, we can take advantage of opinionated tooling to deploy our service using best practices.</a:t>
            </a:r>
          </a:p>
          <a:p>
            <a:r>
              <a:rPr lang="en-US" altLang="ko-KR"/>
              <a:t>When a service team wants to build a new service, they can include their own </a:t>
            </a:r>
            <a:r>
              <a:rPr lang="en-US" altLang="ko-KR" err="1">
                <a:hlinkClick r:id="rId2"/>
              </a:rPr>
              <a:t>mu.yml</a:t>
            </a:r>
            <a:r>
              <a:rPr lang="en-US" altLang="ko-KR"/>
              <a:t> and inherit best practices such as blue/green deploys, </a:t>
            </a:r>
            <a:r>
              <a:rPr lang="en-US" altLang="ko-KR" err="1"/>
              <a:t>healthchecks</a:t>
            </a:r>
            <a:r>
              <a:rPr lang="en-US" altLang="ko-KR"/>
              <a:t>, and autoscaling for their service.</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35</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127503"/>
            <a:ext cx="8921496" cy="2462213"/>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a:t>
            </a:r>
            <a:r>
              <a:rPr lang="en-US" altLang="ko-KR" sz="1400">
                <a:solidFill>
                  <a:srgbClr val="C5C8C6"/>
                </a:solidFill>
                <a:latin typeface="Consolas" panose="020B0609020204030204" pitchFamily="49" charset="0"/>
              </a:rPr>
              <a:t> </a:t>
            </a:r>
          </a:p>
          <a:p>
            <a:r>
              <a:rPr lang="en-US" altLang="ko-KR" sz="1400">
                <a:solidFill>
                  <a:srgbClr val="C5C8C6"/>
                </a:solidFill>
                <a:latin typeface="&amp;quot"/>
              </a:rPr>
              <a:t>service:</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desiredCount</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maxSize</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6</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port: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3000</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pathPatterns</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p>
          <a:p>
            <a:pPr lvl="1"/>
            <a:r>
              <a:rPr lang="en-US" altLang="ko-KR" sz="1400">
                <a:solidFill>
                  <a:srgbClr val="81A2BE"/>
                </a:solidFill>
                <a:latin typeface="&amp;quot"/>
              </a:rPr>
              <a:t>-</a:t>
            </a:r>
            <a:r>
              <a:rPr lang="en-US" altLang="ko-KR" sz="1400">
                <a:solidFill>
                  <a:srgbClr val="C5C8C6"/>
                </a:solidFill>
                <a:latin typeface="Consolas" panose="020B0609020204030204" pitchFamily="49" charset="0"/>
              </a:rPr>
              <a:t> /* </a:t>
            </a:r>
          </a:p>
          <a:p>
            <a:pPr lvl="1"/>
            <a:r>
              <a:rPr lang="en-US" altLang="ko-KR" sz="1400" err="1">
                <a:solidFill>
                  <a:srgbClr val="C5C8C6"/>
                </a:solidFill>
                <a:latin typeface="&amp;quot"/>
              </a:rPr>
              <a:t>networkMode</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awsvpc</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environment:</a:t>
            </a:r>
            <a:r>
              <a:rPr lang="en-US" altLang="ko-KR" sz="1400">
                <a:solidFill>
                  <a:srgbClr val="C5C8C6"/>
                </a:solidFill>
                <a:latin typeface="Consolas" panose="020B0609020204030204" pitchFamily="49" charset="0"/>
              </a:rPr>
              <a:t> </a:t>
            </a:r>
          </a:p>
          <a:p>
            <a:pPr lvl="2"/>
            <a:r>
              <a:rPr lang="en-US" altLang="ko-KR" sz="1400">
                <a:solidFill>
                  <a:srgbClr val="C5C8C6"/>
                </a:solidFill>
                <a:latin typeface="&amp;quot"/>
              </a:rPr>
              <a:t>CRYSTAL_URL:</a:t>
            </a:r>
            <a:r>
              <a:rPr lang="en-US" altLang="ko-KR" sz="1400">
                <a:solidFill>
                  <a:srgbClr val="C5C8C6"/>
                </a:solidFill>
                <a:latin typeface="Consolas" panose="020B0609020204030204" pitchFamily="49" charset="0"/>
              </a:rPr>
              <a:t> </a:t>
            </a:r>
            <a:r>
              <a:rPr lang="en-US" altLang="ko-KR" sz="1400">
                <a:solidFill>
                  <a:srgbClr val="B5BD68"/>
                </a:solidFill>
                <a:latin typeface="&amp;quot"/>
              </a:rPr>
              <a:t>"http://ecsdemo-crystal/crystal"</a:t>
            </a:r>
            <a:r>
              <a:rPr lang="en-US" altLang="ko-KR" sz="1400">
                <a:solidFill>
                  <a:srgbClr val="C5C8C6"/>
                </a:solidFill>
                <a:latin typeface="Consolas" panose="020B0609020204030204" pitchFamily="49" charset="0"/>
              </a:rPr>
              <a:t> </a:t>
            </a:r>
          </a:p>
          <a:p>
            <a:pPr lvl="2"/>
            <a:r>
              <a:rPr lang="en-US" altLang="ko-KR" sz="1400">
                <a:solidFill>
                  <a:srgbClr val="C5C8C6"/>
                </a:solidFill>
                <a:latin typeface="&amp;quot"/>
              </a:rPr>
              <a:t>NODEJS_URL:</a:t>
            </a:r>
            <a:r>
              <a:rPr lang="en-US" altLang="ko-KR" sz="1400">
                <a:solidFill>
                  <a:srgbClr val="C5C8C6"/>
                </a:solidFill>
                <a:latin typeface="Consolas" panose="020B0609020204030204" pitchFamily="49" charset="0"/>
              </a:rPr>
              <a:t> </a:t>
            </a:r>
            <a:r>
              <a:rPr lang="en-US" altLang="ko-KR" sz="1400">
                <a:solidFill>
                  <a:srgbClr val="B5BD68"/>
                </a:solidFill>
                <a:latin typeface="&amp;quot"/>
              </a:rPr>
              <a:t>"http://ecsdemo-nodejs/"</a:t>
            </a:r>
            <a:r>
              <a:rPr lang="en-US" altLang="ko-KR" sz="1400">
                <a:solidFill>
                  <a:srgbClr val="C5C8C6"/>
                </a:solidFill>
                <a:latin typeface="Consolas" panose="020B0609020204030204" pitchFamily="49" charset="0"/>
              </a:rPr>
              <a:t> </a:t>
            </a:r>
            <a:endParaRPr lang="ko-KR" altLang="en-US" sz="1400"/>
          </a:p>
        </p:txBody>
      </p:sp>
      <p:sp>
        <p:nvSpPr>
          <p:cNvPr id="12" name="직사각형 11">
            <a:extLst>
              <a:ext uri="{FF2B5EF4-FFF2-40B4-BE49-F238E27FC236}">
                <a16:creationId xmlns:a16="http://schemas.microsoft.com/office/drawing/2014/main" id="{DF7EFD46-D5C3-41D3-B82F-7AF2351B50F9}"/>
              </a:ext>
            </a:extLst>
          </p:cNvPr>
          <p:cNvSpPr/>
          <p:nvPr/>
        </p:nvSpPr>
        <p:spPr>
          <a:xfrm>
            <a:off x="1118616" y="4691926"/>
            <a:ext cx="9086088" cy="1569660"/>
          </a:xfrm>
          <a:prstGeom prst="rect">
            <a:avLst/>
          </a:prstGeom>
        </p:spPr>
        <p:txBody>
          <a:bodyPr wrap="square">
            <a:spAutoFit/>
          </a:bodyPr>
          <a:lstStyle/>
          <a:p>
            <a:r>
              <a:rPr lang="en-US" altLang="ko-KR" sz="1200"/>
              <a:t>In this file, we define the service and how it should run. We want a minimum of 3 containers of our service running, for redundancy. These will automatically be spread across our 3 availability zones.</a:t>
            </a:r>
          </a:p>
          <a:p>
            <a:r>
              <a:rPr lang="en-US" altLang="ko-KR" sz="1200"/>
              <a:t>Autoscaling will be configured with a maximum of 6 containers.</a:t>
            </a:r>
          </a:p>
          <a:p>
            <a:r>
              <a:rPr lang="en-US" altLang="ko-KR" sz="1200"/>
              <a:t>The containers listen on port 3000, and native service discovery is configured to register and provide IP and port resolution for any running containers.</a:t>
            </a:r>
          </a:p>
          <a:p>
            <a:r>
              <a:rPr lang="en-US" altLang="ko-KR" sz="1200"/>
              <a:t>We’re using </a:t>
            </a:r>
            <a:r>
              <a:rPr lang="en-US" altLang="ko-KR" sz="1200" i="1" err="1"/>
              <a:t>awsvpc</a:t>
            </a:r>
            <a:r>
              <a:rPr lang="en-US" altLang="ko-KR" sz="1200"/>
              <a:t> networking mode, so each task will get it’s own ENI with IP address.</a:t>
            </a:r>
          </a:p>
          <a:p>
            <a:r>
              <a:rPr lang="en-US" altLang="ko-KR" sz="1200"/>
              <a:t>When each container is launched, it will have two custom environment variables set so the application can use native service discovery to locate the backend services.</a:t>
            </a:r>
          </a:p>
        </p:txBody>
      </p:sp>
    </p:spTree>
    <p:extLst>
      <p:ext uri="{BB962C8B-B14F-4D97-AF65-F5344CB8AC3E}">
        <p14:creationId xmlns:p14="http://schemas.microsoft.com/office/powerpoint/2010/main" val="150954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Let’s bring up the Frontend Rails application!</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36</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424371" y="2127503"/>
            <a:ext cx="10679058" cy="3970318"/>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export </a:t>
            </a:r>
            <a:r>
              <a:rPr lang="en-US" altLang="ko-KR" sz="1400" err="1">
                <a:solidFill>
                  <a:srgbClr val="C5C8C6"/>
                </a:solidFill>
                <a:latin typeface="Consolas" panose="020B0609020204030204" pitchFamily="49" charset="0"/>
              </a:rPr>
              <a:t>clustername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ClusterName</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target_group_arn</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-stack-resources </a:t>
            </a:r>
            <a:r>
              <a:rPr lang="en-US" altLang="ko-KR" sz="1400">
                <a:solidFill>
                  <a:srgbClr val="707880"/>
                </a:solidFill>
                <a:latin typeface="&amp;quot"/>
              </a:rPr>
              <a:t>--stack-name $fargate-alb-name | </a:t>
            </a:r>
            <a:r>
              <a:rPr lang="en-US" altLang="ko-KR" sz="1400" err="1">
                <a:solidFill>
                  <a:srgbClr val="707880"/>
                </a:solidFill>
                <a:latin typeface="&amp;quot"/>
              </a:rPr>
              <a:t>jq</a:t>
            </a:r>
            <a:r>
              <a:rPr lang="en-US" altLang="ko-KR" sz="1400">
                <a:solidFill>
                  <a:srgbClr val="707880"/>
                </a:solidFill>
                <a:latin typeface="&amp;quot"/>
              </a:rPr>
              <a:t> -r '.[][] | select(.</a:t>
            </a:r>
            <a:r>
              <a:rPr lang="en-US" altLang="ko-KR" sz="1400" err="1">
                <a:solidFill>
                  <a:srgbClr val="707880"/>
                </a:solidFill>
                <a:latin typeface="&amp;quot"/>
              </a:rPr>
              <a:t>ResourceType</a:t>
            </a:r>
            <a:r>
              <a:rPr lang="en-US" altLang="ko-KR" sz="1400">
                <a:solidFill>
                  <a:srgbClr val="707880"/>
                </a:solidFill>
                <a:latin typeface="&amp;quot"/>
              </a:rPr>
              <a:t>=="AWS::ElasticLoadBalancingV2::</a:t>
            </a:r>
            <a:r>
              <a:rPr lang="en-US" altLang="ko-KR" sz="1400" err="1">
                <a:solidFill>
                  <a:srgbClr val="707880"/>
                </a:solidFill>
                <a:latin typeface="&amp;quot"/>
              </a:rPr>
              <a:t>TargetGroup</a:t>
            </a:r>
            <a:r>
              <a:rPr lang="en-US" altLang="ko-KR" sz="1400">
                <a:solidFill>
                  <a:srgbClr val="707880"/>
                </a:solidFill>
                <a:latin typeface="&amp;quot"/>
              </a:rPr>
              <a:t>").PhysicalResourceId’)</a:t>
            </a:r>
            <a:r>
              <a:rPr lang="en-US" altLang="ko-KR" sz="1400">
                <a:solidFill>
                  <a:srgbClr val="C5C8C6"/>
                </a:solidFill>
                <a:latin typeface="Consolas" panose="020B0609020204030204" pitchFamily="49" charset="0"/>
              </a:rPr>
              <a:t> </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vpc</a:t>
            </a:r>
            <a:r>
              <a:rPr lang="en-US" altLang="ko-KR" sz="1400">
                <a:solidFill>
                  <a:srgbClr val="C5C8C6"/>
                </a:solidFill>
                <a:latin typeface="Consolas" panose="020B0609020204030204" pitchFamily="49" charset="0"/>
              </a:rPr>
              <a:t>=$(aws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VpcId</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r>
              <a:rPr lang="en-US" altLang="ko-KR" sz="1400">
                <a:solidFill>
                  <a:srgbClr val="C5C8C6"/>
                </a:solidFill>
                <a:latin typeface="Consolas" panose="020B0609020204030204" pitchFamily="49" charset="0"/>
              </a:rPr>
              <a:t> </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ecsTaskExecutionRole</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ECSTaskExecutionRole</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r>
              <a:rPr lang="en-US" altLang="ko-KR" sz="1400">
                <a:solidFill>
                  <a:srgbClr val="C5C8C6"/>
                </a:solidFill>
                <a:latin typeface="Consolas" panose="020B0609020204030204" pitchFamily="49" charset="0"/>
              </a:rPr>
              <a:t> </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subnet_1=$(</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PrivateSubnetOne</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r>
              <a:rPr lang="en-US" altLang="ko-KR" sz="1400">
                <a:solidFill>
                  <a:srgbClr val="C5C8C6"/>
                </a:solidFill>
                <a:latin typeface="Consolas" panose="020B0609020204030204" pitchFamily="49" charset="0"/>
              </a:rPr>
              <a:t> </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subnet_2=$(</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PrivateSubnetTwo</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endParaRPr lang="en-US" altLang="ko-KR" sz="1400">
              <a:solidFill>
                <a:srgbClr val="81A2BE"/>
              </a:solidFill>
              <a:latin typeface="&amp;quot"/>
            </a:endParaRPr>
          </a:p>
          <a:p>
            <a:r>
              <a:rPr lang="en-US" altLang="ko-KR" sz="1400">
                <a:solidFill>
                  <a:srgbClr val="81A2BE"/>
                </a:solidFill>
                <a:latin typeface="&amp;quot"/>
              </a:rPr>
              <a:t>xport</a:t>
            </a:r>
            <a:r>
              <a:rPr lang="en-US" altLang="ko-KR" sz="1400">
                <a:solidFill>
                  <a:srgbClr val="C5C8C6"/>
                </a:solidFill>
                <a:latin typeface="Consolas" panose="020B0609020204030204" pitchFamily="49" charset="0"/>
              </a:rPr>
              <a:t> subnet_3=$(</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PrivateSubnetThree</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r>
              <a:rPr lang="en-US" altLang="ko-KR" sz="1400">
                <a:solidFill>
                  <a:srgbClr val="C5C8C6"/>
                </a:solidFill>
                <a:latin typeface="Consolas" panose="020B0609020204030204" pitchFamily="49" charset="0"/>
              </a:rPr>
              <a:t> </a:t>
            </a:r>
          </a:p>
          <a:p>
            <a:r>
              <a:rPr lang="en-US" altLang="ko-KR" sz="1400">
                <a:solidFill>
                  <a:srgbClr val="81A2BE"/>
                </a:solidFill>
                <a:latin typeface="&amp;quot"/>
              </a:rPr>
              <a:t>export</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security_group</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describe</a:t>
            </a:r>
            <a:r>
              <a:rPr lang="en-US" altLang="ko-KR" sz="1400">
                <a:solidFill>
                  <a:srgbClr val="C5C8C6"/>
                </a:solidFill>
                <a:latin typeface="Consolas" panose="020B0609020204030204" pitchFamily="49" charset="0"/>
              </a:rPr>
              <a:t>-stacks </a:t>
            </a:r>
            <a:r>
              <a:rPr lang="en-US" altLang="ko-KR" sz="1400">
                <a:solidFill>
                  <a:srgbClr val="707880"/>
                </a:solidFill>
                <a:latin typeface="&amp;quot"/>
              </a:rPr>
              <a:t>--stack-name $fargate_name --query 'Stacks[0].Outputs[?</a:t>
            </a:r>
            <a:r>
              <a:rPr lang="en-US" altLang="ko-KR" sz="1400" err="1">
                <a:solidFill>
                  <a:srgbClr val="707880"/>
                </a:solidFill>
                <a:latin typeface="&amp;quot"/>
              </a:rPr>
              <a:t>OutputKey</a:t>
            </a:r>
            <a:r>
              <a:rPr lang="en-US" altLang="ko-KR" sz="1400">
                <a:solidFill>
                  <a:srgbClr val="707880"/>
                </a:solidFill>
                <a:latin typeface="&amp;quot"/>
              </a:rPr>
              <a:t>==`</a:t>
            </a:r>
            <a:r>
              <a:rPr lang="en-US" altLang="ko-KR" sz="1400" err="1">
                <a:solidFill>
                  <a:srgbClr val="707880"/>
                </a:solidFill>
                <a:latin typeface="&amp;quot"/>
              </a:rPr>
              <a:t>ContainerSecurityGroup</a:t>
            </a:r>
            <a:r>
              <a:rPr lang="en-US" altLang="ko-KR" sz="1400">
                <a:solidFill>
                  <a:srgbClr val="707880"/>
                </a:solidFill>
                <a:latin typeface="&amp;quot"/>
              </a:rPr>
              <a:t>`].</a:t>
            </a:r>
            <a:r>
              <a:rPr lang="en-US" altLang="ko-KR" sz="1400" err="1">
                <a:solidFill>
                  <a:srgbClr val="707880"/>
                </a:solidFill>
                <a:latin typeface="&amp;quot"/>
              </a:rPr>
              <a:t>OutputValue</a:t>
            </a:r>
            <a:r>
              <a:rPr lang="en-US" altLang="ko-KR" sz="1400">
                <a:solidFill>
                  <a:srgbClr val="707880"/>
                </a:solidFill>
                <a:latin typeface="&amp;quot"/>
              </a:rPr>
              <a:t>' --output text)</a:t>
            </a:r>
            <a:r>
              <a:rPr lang="en-US" altLang="ko-KR" sz="1400">
                <a:solidFill>
                  <a:srgbClr val="C5C8C6"/>
                </a:solidFill>
                <a:latin typeface="Consolas" panose="020B0609020204030204" pitchFamily="49" charset="0"/>
              </a:rPr>
              <a:t> </a:t>
            </a:r>
          </a:p>
          <a:p>
            <a:endParaRPr lang="en-US" altLang="ko-KR" sz="1400">
              <a:solidFill>
                <a:srgbClr val="C5C8C6"/>
              </a:solidFill>
              <a:latin typeface="Consolas" panose="020B0609020204030204" pitchFamily="49" charset="0"/>
            </a:endParaRPr>
          </a:p>
          <a:p>
            <a:r>
              <a:rPr lang="en-US" altLang="ko-KR" sz="1400">
                <a:solidFill>
                  <a:srgbClr val="C5C8C6"/>
                </a:solidFill>
                <a:latin typeface="Consolas" panose="020B0609020204030204" pitchFamily="49" charset="0"/>
              </a:rPr>
              <a:t>cd ~/environment </a:t>
            </a:r>
            <a:endParaRPr lang="ko-KR" altLang="en-US" sz="1400"/>
          </a:p>
        </p:txBody>
      </p:sp>
      <p:sp>
        <p:nvSpPr>
          <p:cNvPr id="8" name="Rectangle 4">
            <a:extLst>
              <a:ext uri="{FF2B5EF4-FFF2-40B4-BE49-F238E27FC236}">
                <a16:creationId xmlns:a16="http://schemas.microsoft.com/office/drawing/2014/main" id="{29C2EA58-5640-4DE3-B0D2-0AC99AD38FEA}"/>
              </a:ext>
            </a:extLst>
          </p:cNvPr>
          <p:cNvSpPr>
            <a:spLocks noChangeArrowheads="1"/>
          </p:cNvSpPr>
          <p:nvPr/>
        </p:nvSpPr>
        <p:spPr bwMode="auto">
          <a:xfrm>
            <a:off x="1191768" y="1627908"/>
            <a:ext cx="70926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000">
                <a:solidFill>
                  <a:srgbClr val="778BA5"/>
                </a:solidFill>
                <a:ea typeface="Work Sans"/>
              </a:rPr>
              <a:t>Set environment variables from our build</a:t>
            </a:r>
          </a:p>
        </p:txBody>
      </p:sp>
    </p:spTree>
    <p:extLst>
      <p:ext uri="{BB962C8B-B14F-4D97-AF65-F5344CB8AC3E}">
        <p14:creationId xmlns:p14="http://schemas.microsoft.com/office/powerpoint/2010/main" val="342769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76F24-2E09-A84F-9954-F4637E899F9E}"/>
              </a:ext>
            </a:extLst>
          </p:cNvPr>
          <p:cNvSpPr>
            <a:spLocks noGrp="1"/>
          </p:cNvSpPr>
          <p:nvPr>
            <p:ph idx="1"/>
          </p:nvPr>
        </p:nvSpPr>
        <p:spPr/>
        <p:txBody>
          <a:bodyPr vert="horz" lIns="0" tIns="0" rIns="0" bIns="0" rtlCol="0" anchor="t">
            <a:noAutofit/>
          </a:bodyPr>
          <a:lstStyle/>
          <a:p>
            <a:pPr marL="0" indent="0">
              <a:buNone/>
            </a:pPr>
            <a:r>
              <a:rPr lang="en-US" sz="900">
                <a:latin typeface="맑은 고딕"/>
                <a:ea typeface="맑은 고딕"/>
              </a:rPr>
              <a:t>export </a:t>
            </a:r>
            <a:r>
              <a:rPr lang="en-US" sz="900" err="1">
                <a:latin typeface="맑은 고딕"/>
                <a:ea typeface="맑은 고딕"/>
              </a:rPr>
              <a:t>clustername</a:t>
            </a:r>
            <a:r>
              <a:rPr lang="en-US" sz="900">
                <a:latin typeface="맑은 고딕"/>
                <a:ea typeface="맑은 고딕"/>
              </a:rPr>
              <a:t>=$(</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ClusterName</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r>
              <a:rPr lang="en-US" sz="900">
                <a:latin typeface="맑은 고딕"/>
                <a:ea typeface="맑은 고딕"/>
              </a:rPr>
              <a:t>export </a:t>
            </a:r>
            <a:r>
              <a:rPr lang="en-US" sz="900" err="1">
                <a:latin typeface="맑은 고딕"/>
                <a:ea typeface="맑은 고딕"/>
              </a:rPr>
              <a:t>target_group_arn</a:t>
            </a:r>
            <a:r>
              <a:rPr lang="en-US" sz="900">
                <a:latin typeface="맑은 고딕"/>
                <a:ea typeface="맑은 고딕"/>
              </a:rPr>
              <a:t>=$(</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describe-stack-resources --stack-name $</a:t>
            </a:r>
            <a:r>
              <a:rPr lang="en-US" sz="900" err="1">
                <a:latin typeface="맑은 고딕"/>
                <a:ea typeface="맑은 고딕"/>
              </a:rPr>
              <a:t>fargate_alb_name</a:t>
            </a:r>
            <a:r>
              <a:rPr lang="en-US" sz="900">
                <a:latin typeface="맑은 고딕"/>
                <a:ea typeface="맑은 고딕"/>
              </a:rPr>
              <a:t> | </a:t>
            </a:r>
            <a:r>
              <a:rPr lang="en-US" sz="900" err="1">
                <a:latin typeface="맑은 고딕"/>
                <a:ea typeface="맑은 고딕"/>
              </a:rPr>
              <a:t>jq</a:t>
            </a:r>
            <a:r>
              <a:rPr lang="en-US" sz="900">
                <a:latin typeface="맑은 고딕"/>
                <a:ea typeface="맑은 고딕"/>
              </a:rPr>
              <a:t> -r '.[][] | select(.</a:t>
            </a:r>
            <a:r>
              <a:rPr lang="en-US" sz="900" err="1">
                <a:latin typeface="맑은 고딕"/>
                <a:ea typeface="맑은 고딕"/>
              </a:rPr>
              <a:t>ResourceType</a:t>
            </a:r>
            <a:r>
              <a:rPr lang="en-US" sz="900">
                <a:latin typeface="맑은 고딕"/>
                <a:ea typeface="맑은 고딕"/>
              </a:rPr>
              <a:t>=="AWS::ElasticLoadBalancingV2::</a:t>
            </a:r>
            <a:r>
              <a:rPr lang="en-US" sz="900" err="1">
                <a:latin typeface="맑은 고딕"/>
                <a:ea typeface="맑은 고딕"/>
              </a:rPr>
              <a:t>TargetGroup</a:t>
            </a:r>
            <a:r>
              <a:rPr lang="en-US" sz="900">
                <a:latin typeface="맑은 고딕"/>
                <a:ea typeface="맑은 고딕"/>
              </a:rPr>
              <a:t>").</a:t>
            </a:r>
            <a:r>
              <a:rPr lang="en-US" sz="900" err="1">
                <a:latin typeface="맑은 고딕"/>
                <a:ea typeface="맑은 고딕"/>
              </a:rPr>
              <a:t>PhysicalResourceId</a:t>
            </a:r>
            <a:r>
              <a:rPr lang="en-US" sz="900">
                <a:latin typeface="맑은 고딕"/>
                <a:ea typeface="맑은 고딕"/>
              </a:rPr>
              <a:t>')</a:t>
            </a:r>
          </a:p>
          <a:p>
            <a:pPr marL="0" indent="0">
              <a:buNone/>
            </a:pPr>
            <a:r>
              <a:rPr lang="en-US" sz="900">
                <a:latin typeface="맑은 고딕"/>
                <a:ea typeface="맑은 고딕"/>
              </a:rPr>
              <a:t>export </a:t>
            </a:r>
            <a:r>
              <a:rPr lang="en-US" sz="900" err="1">
                <a:latin typeface="맑은 고딕"/>
                <a:ea typeface="맑은 고딕"/>
              </a:rPr>
              <a:t>vpc</a:t>
            </a:r>
            <a:r>
              <a:rPr lang="en-US" sz="900">
                <a:latin typeface="맑은 고딕"/>
                <a:ea typeface="맑은 고딕"/>
              </a:rPr>
              <a:t>=$(</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VpcId</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r>
              <a:rPr lang="en-US" sz="900">
                <a:latin typeface="맑은 고딕"/>
                <a:ea typeface="맑은 고딕"/>
              </a:rPr>
              <a:t>export </a:t>
            </a:r>
            <a:r>
              <a:rPr lang="en-US" sz="900" err="1">
                <a:latin typeface="맑은 고딕"/>
                <a:ea typeface="맑은 고딕"/>
              </a:rPr>
              <a:t>ecsTaskExecutionRole</a:t>
            </a:r>
            <a:r>
              <a:rPr lang="en-US" sz="900">
                <a:latin typeface="맑은 고딕"/>
                <a:ea typeface="맑은 고딕"/>
              </a:rPr>
              <a:t>=$(</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ECSTaskExecutionRole</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r>
              <a:rPr lang="en-US" sz="900">
                <a:latin typeface="맑은 고딕"/>
                <a:ea typeface="맑은 고딕"/>
              </a:rPr>
              <a:t>export subnet_1=$(</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PrivateSubnetOne</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r>
              <a:rPr lang="en-US" sz="900">
                <a:latin typeface="맑은 고딕"/>
                <a:ea typeface="맑은 고딕"/>
              </a:rPr>
              <a:t>export subnet_2=$(</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PrivateSubnetTwo</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endParaRPr lang="en-US" sz="900"/>
          </a:p>
          <a:p>
            <a:pPr marL="0" indent="0">
              <a:buNone/>
            </a:pPr>
            <a:r>
              <a:rPr lang="en-US" sz="900">
                <a:latin typeface="맑은 고딕"/>
                <a:ea typeface="맑은 고딕"/>
              </a:rPr>
              <a:t>export subnet_3=$(</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PrivateSubnetThree</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r>
              <a:rPr lang="en-US" sz="900">
                <a:latin typeface="맑은 고딕"/>
                <a:ea typeface="맑은 고딕"/>
              </a:rPr>
              <a:t>export </a:t>
            </a:r>
            <a:r>
              <a:rPr lang="en-US" sz="900" err="1">
                <a:latin typeface="맑은 고딕"/>
                <a:ea typeface="맑은 고딕"/>
              </a:rPr>
              <a:t>security_group</a:t>
            </a:r>
            <a:r>
              <a:rPr lang="en-US" sz="900">
                <a:latin typeface="맑은 고딕"/>
                <a:ea typeface="맑은 고딕"/>
              </a:rPr>
              <a:t>=$(</a:t>
            </a:r>
            <a:r>
              <a:rPr lang="en-US" sz="900" err="1">
                <a:latin typeface="맑은 고딕"/>
                <a:ea typeface="맑은 고딕"/>
              </a:rPr>
              <a:t>aws</a:t>
            </a:r>
            <a:r>
              <a:rPr lang="en-US" sz="900">
                <a:latin typeface="맑은 고딕"/>
                <a:ea typeface="맑은 고딕"/>
              </a:rPr>
              <a:t> </a:t>
            </a:r>
            <a:r>
              <a:rPr lang="en-US" sz="900" err="1">
                <a:latin typeface="맑은 고딕"/>
                <a:ea typeface="맑은 고딕"/>
              </a:rPr>
              <a:t>cloudformation</a:t>
            </a:r>
            <a:r>
              <a:rPr lang="en-US" sz="900">
                <a:latin typeface="맑은 고딕"/>
                <a:ea typeface="맑은 고딕"/>
              </a:rPr>
              <a:t> describe-stacks --stack-name $</a:t>
            </a:r>
            <a:r>
              <a:rPr lang="en-US" sz="900" err="1">
                <a:latin typeface="맑은 고딕"/>
                <a:ea typeface="맑은 고딕"/>
              </a:rPr>
              <a:t>fargate_name</a:t>
            </a:r>
            <a:r>
              <a:rPr lang="en-US" sz="900">
                <a:latin typeface="맑은 고딕"/>
                <a:ea typeface="맑은 고딕"/>
              </a:rPr>
              <a:t> --query 'Stacks[0].Outputs[?</a:t>
            </a:r>
            <a:r>
              <a:rPr lang="en-US" sz="900" err="1">
                <a:latin typeface="맑은 고딕"/>
                <a:ea typeface="맑은 고딕"/>
              </a:rPr>
              <a:t>OutputKey</a:t>
            </a:r>
            <a:r>
              <a:rPr lang="en-US" sz="900">
                <a:latin typeface="맑은 고딕"/>
                <a:ea typeface="맑은 고딕"/>
              </a:rPr>
              <a:t>==`</a:t>
            </a:r>
            <a:r>
              <a:rPr lang="en-US" sz="900" err="1">
                <a:latin typeface="맑은 고딕"/>
                <a:ea typeface="맑은 고딕"/>
              </a:rPr>
              <a:t>ContainerSecurityGroup</a:t>
            </a:r>
            <a:r>
              <a:rPr lang="en-US" sz="900">
                <a:latin typeface="맑은 고딕"/>
                <a:ea typeface="맑은 고딕"/>
              </a:rPr>
              <a:t>`].</a:t>
            </a:r>
            <a:r>
              <a:rPr lang="en-US" sz="900" err="1">
                <a:latin typeface="맑은 고딕"/>
                <a:ea typeface="맑은 고딕"/>
              </a:rPr>
              <a:t>OutputValue</a:t>
            </a:r>
            <a:r>
              <a:rPr lang="en-US" sz="900">
                <a:latin typeface="맑은 고딕"/>
                <a:ea typeface="맑은 고딕"/>
              </a:rPr>
              <a:t>' --output text)</a:t>
            </a:r>
          </a:p>
          <a:p>
            <a:pPr marL="0" indent="0">
              <a:buNone/>
            </a:pPr>
            <a:endParaRPr lang="en-US" sz="900"/>
          </a:p>
        </p:txBody>
      </p:sp>
      <p:sp>
        <p:nvSpPr>
          <p:cNvPr id="3" name="Slide Number Placeholder 2">
            <a:extLst>
              <a:ext uri="{FF2B5EF4-FFF2-40B4-BE49-F238E27FC236}">
                <a16:creationId xmlns:a16="http://schemas.microsoft.com/office/drawing/2014/main" id="{DE6B9C9C-BACF-2E48-A7E2-CF133627EAC9}"/>
              </a:ext>
            </a:extLst>
          </p:cNvPr>
          <p:cNvSpPr>
            <a:spLocks noGrp="1"/>
          </p:cNvSpPr>
          <p:nvPr>
            <p:ph type="sldNum" sz="quarter" idx="11"/>
          </p:nvPr>
        </p:nvSpPr>
        <p:spPr/>
        <p:txBody>
          <a:bodyPr/>
          <a:lstStyle/>
          <a:p>
            <a:pPr rtl="0"/>
            <a:fld id="{19B51A1E-902D-48AF-9020-955120F399B6}" type="slidenum">
              <a:rPr lang="en-ZA" altLang="ko-KR" noProof="0" smtClean="0"/>
              <a:pPr rtl="0"/>
              <a:t>37</a:t>
            </a:fld>
            <a:endParaRPr lang="ko-KR" altLang="en-US" noProof="0"/>
          </a:p>
        </p:txBody>
      </p:sp>
      <p:sp>
        <p:nvSpPr>
          <p:cNvPr id="4" name="Title 3">
            <a:extLst>
              <a:ext uri="{FF2B5EF4-FFF2-40B4-BE49-F238E27FC236}">
                <a16:creationId xmlns:a16="http://schemas.microsoft.com/office/drawing/2014/main" id="{92244F6F-190D-D743-AA13-1681F8D1AF2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20374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This creates our infrastructure, and sets several environment variables we will use to automate deploys.</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38</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202151"/>
            <a:ext cx="8921496" cy="523220"/>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configure --region $AWS_REGION --cluster $</a:t>
            </a:r>
            <a:r>
              <a:rPr lang="en-US" altLang="ko-KR" sz="1400" err="1">
                <a:solidFill>
                  <a:srgbClr val="C5C8C6"/>
                </a:solidFill>
                <a:latin typeface="Consolas" panose="020B0609020204030204" pitchFamily="49" charset="0"/>
              </a:rPr>
              <a:t>clustername</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default</a:t>
            </a:r>
            <a:r>
              <a:rPr lang="en-US" altLang="ko-KR" sz="1400">
                <a:solidFill>
                  <a:srgbClr val="C5C8C6"/>
                </a:solidFill>
                <a:latin typeface="Consolas" panose="020B0609020204030204" pitchFamily="49" charset="0"/>
              </a:rPr>
              <a:t>-launch-type FARGATE --config-name $fargate_name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627908"/>
            <a:ext cx="70926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ko-KR" altLang="ko-KR" sz="3000" b="0" i="0" u="none" strike="noStrike" cap="none" normalizeH="0" baseline="0" err="1">
                <a:ln>
                  <a:noFill/>
                </a:ln>
                <a:solidFill>
                  <a:srgbClr val="778BA5"/>
                </a:solidFill>
                <a:effectLst/>
                <a:latin typeface="Arial" panose="020B0604020202020204" pitchFamily="34" charset="0"/>
                <a:ea typeface="Work Sans"/>
              </a:rPr>
              <a:t>Configure</a:t>
            </a:r>
            <a:r>
              <a:rPr kumimoji="0" lang="ko-KR" altLang="ko-KR" sz="3000" b="0" i="0" u="none" strike="noStrike" cap="none" normalizeH="0" baseline="0">
                <a:ln>
                  <a:noFill/>
                </a:ln>
                <a:solidFill>
                  <a:srgbClr val="778BA5"/>
                </a:solidFill>
                <a:effectLst/>
                <a:latin typeface="Arial" panose="020B0604020202020204" pitchFamily="34" charset="0"/>
                <a:ea typeface="Work Sans"/>
              </a:rPr>
              <a:t> </a:t>
            </a:r>
            <a:r>
              <a:rPr kumimoji="0" lang="ko-KR" altLang="ko-KR" sz="2700" b="0" i="0" u="none" strike="noStrike" cap="none" normalizeH="0" baseline="0" err="1">
                <a:ln>
                  <a:noFill/>
                </a:ln>
                <a:solidFill>
                  <a:srgbClr val="5E5E5E"/>
                </a:solidFill>
                <a:effectLst/>
                <a:latin typeface="Arial Unicode MS"/>
                <a:ea typeface="&amp;quot"/>
              </a:rPr>
              <a:t>ecs-cli</a:t>
            </a:r>
            <a:r>
              <a:rPr kumimoji="0" lang="ko-KR" altLang="ko-KR" sz="3000" b="0" i="0" u="none" strike="noStrike" cap="none" normalizeH="0" baseline="0">
                <a:ln>
                  <a:noFill/>
                </a:ln>
                <a:solidFill>
                  <a:srgbClr val="778BA5"/>
                </a:solidFill>
                <a:effectLst/>
                <a:ea typeface="Work Sans"/>
              </a:rPr>
              <a:t> </a:t>
            </a:r>
            <a:r>
              <a:rPr kumimoji="0" lang="ko-KR" altLang="ko-KR" sz="3000" b="0" i="0" u="none" strike="noStrike" cap="none" normalizeH="0" baseline="0" err="1">
                <a:ln>
                  <a:noFill/>
                </a:ln>
                <a:solidFill>
                  <a:srgbClr val="778BA5"/>
                </a:solidFill>
                <a:effectLst/>
                <a:ea typeface="Work Sans"/>
              </a:rPr>
              <a:t>to</a:t>
            </a:r>
            <a:r>
              <a:rPr kumimoji="0" lang="ko-KR" altLang="ko-KR" sz="3000" b="0" i="0" u="none" strike="noStrike" cap="none" normalizeH="0" baseline="0">
                <a:ln>
                  <a:noFill/>
                </a:ln>
                <a:solidFill>
                  <a:srgbClr val="778BA5"/>
                </a:solidFill>
                <a:effectLst/>
                <a:ea typeface="Work Sans"/>
              </a:rPr>
              <a:t> </a:t>
            </a:r>
            <a:r>
              <a:rPr kumimoji="0" lang="ko-KR" altLang="ko-KR" sz="3000" b="0" i="0" u="none" strike="noStrike" cap="none" normalizeH="0" baseline="0" err="1">
                <a:ln>
                  <a:noFill/>
                </a:ln>
                <a:solidFill>
                  <a:srgbClr val="778BA5"/>
                </a:solidFill>
                <a:effectLst/>
                <a:ea typeface="Work Sans"/>
              </a:rPr>
              <a:t>talk</a:t>
            </a:r>
            <a:r>
              <a:rPr kumimoji="0" lang="ko-KR" altLang="ko-KR" sz="3000" b="0" i="0" u="none" strike="noStrike" cap="none" normalizeH="0" baseline="0">
                <a:ln>
                  <a:noFill/>
                </a:ln>
                <a:solidFill>
                  <a:srgbClr val="778BA5"/>
                </a:solidFill>
                <a:effectLst/>
                <a:ea typeface="Work Sans"/>
              </a:rPr>
              <a:t> </a:t>
            </a:r>
            <a:r>
              <a:rPr kumimoji="0" lang="ko-KR" altLang="ko-KR" sz="3000" b="0" i="0" u="none" strike="noStrike" cap="none" normalizeH="0" baseline="0" err="1">
                <a:ln>
                  <a:noFill/>
                </a:ln>
                <a:solidFill>
                  <a:srgbClr val="778BA5"/>
                </a:solidFill>
                <a:effectLst/>
                <a:ea typeface="Work Sans"/>
              </a:rPr>
              <a:t>to</a:t>
            </a:r>
            <a:r>
              <a:rPr kumimoji="0" lang="ko-KR" altLang="ko-KR" sz="3000" b="0" i="0" u="none" strike="noStrike" cap="none" normalizeH="0" baseline="0">
                <a:ln>
                  <a:noFill/>
                </a:ln>
                <a:solidFill>
                  <a:srgbClr val="778BA5"/>
                </a:solidFill>
                <a:effectLst/>
                <a:ea typeface="Work Sans"/>
              </a:rPr>
              <a:t> </a:t>
            </a:r>
            <a:r>
              <a:rPr kumimoji="0" lang="ko-KR" altLang="ko-KR" sz="3000" b="0" i="0" u="none" strike="noStrike" cap="none" normalizeH="0" baseline="0" err="1">
                <a:ln>
                  <a:noFill/>
                </a:ln>
                <a:solidFill>
                  <a:srgbClr val="778BA5"/>
                </a:solidFill>
                <a:effectLst/>
                <a:ea typeface="Work Sans"/>
              </a:rPr>
              <a:t>your</a:t>
            </a:r>
            <a:r>
              <a:rPr kumimoji="0" lang="ko-KR" altLang="ko-KR" sz="3000" b="0" i="0" u="none" strike="noStrike" cap="none" normalizeH="0" baseline="0">
                <a:ln>
                  <a:noFill/>
                </a:ln>
                <a:solidFill>
                  <a:srgbClr val="778BA5"/>
                </a:solidFill>
                <a:effectLst/>
                <a:ea typeface="Work Sans"/>
              </a:rPr>
              <a:t> </a:t>
            </a:r>
            <a:r>
              <a:rPr kumimoji="0" lang="ko-KR" altLang="ko-KR" sz="3000" b="0" i="0" u="none" strike="noStrike" cap="none" normalizeH="0" baseline="0" err="1">
                <a:ln>
                  <a:noFill/>
                </a:ln>
                <a:solidFill>
                  <a:srgbClr val="778BA5"/>
                </a:solidFill>
                <a:effectLst/>
                <a:ea typeface="Work Sans"/>
              </a:rPr>
              <a:t>cluster</a:t>
            </a:r>
            <a:r>
              <a:rPr kumimoji="0" lang="ko-KR" altLang="ko-KR" sz="3000" b="0" i="0" u="none" strike="noStrike" cap="none" normalizeH="0" baseline="0">
                <a:ln>
                  <a:noFill/>
                </a:ln>
                <a:solidFill>
                  <a:srgbClr val="778BA5"/>
                </a:solidFill>
                <a:effectLst/>
                <a:ea typeface="Work San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1226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We set a default region so we can reference the region when we run our commands.</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39</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202151"/>
            <a:ext cx="8921496" cy="523220"/>
          </a:xfrm>
          <a:prstGeom prst="rect">
            <a:avLst/>
          </a:prstGeom>
          <a:solidFill>
            <a:schemeClr val="bg2">
              <a:lumMod val="10000"/>
            </a:schemeClr>
          </a:solidFill>
        </p:spPr>
        <p:txBody>
          <a:bodyPr wrap="square">
            <a:spAutoFit/>
          </a:bodyPr>
          <a:lstStyle/>
          <a:p>
            <a:r>
              <a:rPr lang="en-US" altLang="ko-KR" sz="1400" err="1">
                <a:solidFill>
                  <a:srgbClr val="B294BB"/>
                </a:solidFill>
                <a:latin typeface="&amp;quot"/>
              </a:rPr>
              <a:t>aws</a:t>
            </a:r>
            <a:r>
              <a:rPr lang="en-US" altLang="ko-KR" sz="1400">
                <a:solidFill>
                  <a:srgbClr val="C5C8C6"/>
                </a:solidFill>
                <a:latin typeface="Consolas" panose="020B0609020204030204" pitchFamily="49" charset="0"/>
              </a:rPr>
              <a:t> ec2 authorize-security-group-ingress --group-id </a:t>
            </a:r>
            <a:r>
              <a:rPr lang="en-US" altLang="ko-KR" sz="1400">
                <a:solidFill>
                  <a:srgbClr val="B5BD68"/>
                </a:solidFill>
                <a:latin typeface="&amp;quot"/>
              </a:rPr>
              <a:t>"</a:t>
            </a:r>
            <a:r>
              <a:rPr lang="en-US" altLang="ko-KR" sz="1400">
                <a:solidFill>
                  <a:srgbClr val="8ABEB7"/>
                </a:solidFill>
                <a:latin typeface="&amp;quot"/>
              </a:rPr>
              <a:t>$</a:t>
            </a:r>
            <a:r>
              <a:rPr lang="en-US" altLang="ko-KR" sz="1400" err="1">
                <a:solidFill>
                  <a:srgbClr val="8ABEB7"/>
                </a:solidFill>
                <a:latin typeface="&amp;quot"/>
              </a:rPr>
              <a:t>security_group</a:t>
            </a:r>
            <a:r>
              <a:rPr lang="en-US" altLang="ko-KR" sz="1400">
                <a:solidFill>
                  <a:srgbClr val="B5BD68"/>
                </a:solidFill>
                <a:latin typeface="&amp;quot"/>
              </a:rPr>
              <a:t>"</a:t>
            </a:r>
            <a:r>
              <a:rPr lang="en-US" altLang="ko-KR" sz="1400">
                <a:solidFill>
                  <a:srgbClr val="C5C8C6"/>
                </a:solidFill>
                <a:latin typeface="Consolas" panose="020B0609020204030204" pitchFamily="49" charset="0"/>
              </a:rPr>
              <a:t> --protocol </a:t>
            </a:r>
            <a:r>
              <a:rPr lang="en-US" altLang="ko-KR" sz="1400" err="1">
                <a:solidFill>
                  <a:srgbClr val="C5C8C6"/>
                </a:solidFill>
                <a:latin typeface="Consolas" panose="020B0609020204030204" pitchFamily="49" charset="0"/>
              </a:rPr>
              <a:t>tcp</a:t>
            </a:r>
            <a:r>
              <a:rPr lang="en-US" altLang="ko-KR" sz="1400">
                <a:solidFill>
                  <a:srgbClr val="C5C8C6"/>
                </a:solidFill>
                <a:latin typeface="Consolas" panose="020B0609020204030204" pitchFamily="49" charset="0"/>
              </a:rPr>
              <a:t> --port </a:t>
            </a:r>
            <a:r>
              <a:rPr lang="en-US" altLang="ko-KR" sz="1400">
                <a:solidFill>
                  <a:srgbClr val="CC6666"/>
                </a:solidFill>
                <a:latin typeface="&amp;quot"/>
              </a:rPr>
              <a:t>3000</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cidr</a:t>
            </a:r>
            <a:r>
              <a:rPr lang="en-US" altLang="ko-KR" sz="1400">
                <a:solidFill>
                  <a:srgbClr val="C5C8C6"/>
                </a:solidFill>
                <a:latin typeface="Consolas" panose="020B0609020204030204" pitchFamily="49" charset="0"/>
              </a:rPr>
              <a:t> </a:t>
            </a:r>
            <a:r>
              <a:rPr lang="en-US" altLang="ko-KR" sz="1400">
                <a:solidFill>
                  <a:srgbClr val="CC6666"/>
                </a:solidFill>
                <a:latin typeface="&amp;quot"/>
              </a:rPr>
              <a:t>0.0.0.0</a:t>
            </a:r>
            <a:r>
              <a:rPr lang="en-US" altLang="ko-KR" sz="1400">
                <a:solidFill>
                  <a:srgbClr val="C5C8C6"/>
                </a:solidFill>
                <a:latin typeface="Consolas" panose="020B0609020204030204" pitchFamily="49" charset="0"/>
              </a:rPr>
              <a:t>/</a:t>
            </a:r>
            <a:r>
              <a:rPr lang="en-US" altLang="ko-KR" sz="1400">
                <a:solidFill>
                  <a:srgbClr val="CC6666"/>
                </a:solidFill>
                <a:latin typeface="&amp;quot"/>
              </a:rPr>
              <a:t>0</a:t>
            </a:r>
            <a:r>
              <a:rPr lang="en-US" altLang="ko-KR" sz="1400">
                <a:solidFill>
                  <a:srgbClr val="C5C8C6"/>
                </a:solidFill>
                <a:latin typeface="Consolas" panose="020B0609020204030204" pitchFamily="49" charset="0"/>
              </a:rPr>
              <a:t>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612520"/>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Authorize traffic:</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7441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3E07B28-B27A-42DB-924D-D8C94918A3CE}"/>
              </a:ext>
            </a:extLst>
          </p:cNvPr>
          <p:cNvSpPr>
            <a:spLocks noGrp="1"/>
          </p:cNvSpPr>
          <p:nvPr>
            <p:ph idx="1"/>
          </p:nvPr>
        </p:nvSpPr>
        <p:spPr>
          <a:xfrm>
            <a:off x="424370" y="1272209"/>
            <a:ext cx="11340000" cy="721184"/>
          </a:xfrm>
        </p:spPr>
        <p:txBody>
          <a:bodyPr/>
          <a:lstStyle/>
          <a:p>
            <a:r>
              <a:rPr lang="en-US" altLang="ko-KR"/>
              <a:t>We will build out a typical </a:t>
            </a:r>
            <a:r>
              <a:rPr lang="en-US" altLang="ko-KR" i="1" err="1"/>
              <a:t>devops</a:t>
            </a:r>
            <a:r>
              <a:rPr lang="en-US" altLang="ko-KR"/>
              <a:t> CI/CD pipeline using best practices, and will </a:t>
            </a:r>
            <a:r>
              <a:rPr lang="en-US" altLang="ko-KR" i="1"/>
              <a:t>Continuously Deliver</a:t>
            </a:r>
            <a:r>
              <a:rPr lang="en-US" altLang="ko-KR"/>
              <a:t> code updates to an </a:t>
            </a:r>
            <a:r>
              <a:rPr lang="en-US" altLang="ko-KR" i="1"/>
              <a:t>acceptance</a:t>
            </a:r>
            <a:r>
              <a:rPr lang="en-US" altLang="ko-KR"/>
              <a:t> environment, with manual promotion to the </a:t>
            </a:r>
            <a:r>
              <a:rPr lang="en-US" altLang="ko-KR" i="1"/>
              <a:t>production</a:t>
            </a:r>
            <a:r>
              <a:rPr lang="en-US" altLang="ko-KR"/>
              <a:t> environment.</a:t>
            </a:r>
            <a:endParaRPr lang="ko-KR" altLang="en-US"/>
          </a:p>
        </p:txBody>
      </p:sp>
      <p:sp>
        <p:nvSpPr>
          <p:cNvPr id="3" name="슬라이드 번호 개체 틀 2">
            <a:extLst>
              <a:ext uri="{FF2B5EF4-FFF2-40B4-BE49-F238E27FC236}">
                <a16:creationId xmlns:a16="http://schemas.microsoft.com/office/drawing/2014/main" id="{FE285673-7CF4-4C0F-9294-D2D154A857E9}"/>
              </a:ext>
            </a:extLst>
          </p:cNvPr>
          <p:cNvSpPr>
            <a:spLocks noGrp="1"/>
          </p:cNvSpPr>
          <p:nvPr>
            <p:ph type="sldNum" sz="quarter" idx="11"/>
          </p:nvPr>
        </p:nvSpPr>
        <p:spPr/>
        <p:txBody>
          <a:bodyPr/>
          <a:lstStyle/>
          <a:p>
            <a:pPr rtl="0"/>
            <a:fld id="{19B51A1E-902D-48AF-9020-955120F399B6}" type="slidenum">
              <a:rPr lang="en-ZA" altLang="ko-KR" noProof="0" smtClean="0"/>
              <a:pPr rtl="0"/>
              <a:t>4</a:t>
            </a:fld>
            <a:endParaRPr lang="ko-KR" altLang="en-US" noProof="0"/>
          </a:p>
        </p:txBody>
      </p:sp>
      <p:sp>
        <p:nvSpPr>
          <p:cNvPr id="4" name="바닥글 개체 틀 3">
            <a:extLst>
              <a:ext uri="{FF2B5EF4-FFF2-40B4-BE49-F238E27FC236}">
                <a16:creationId xmlns:a16="http://schemas.microsoft.com/office/drawing/2014/main" id="{41D68B0E-69DD-470C-834B-B73A5E7D9DC5}"/>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65310EC1-04D7-495D-897D-3DDA627F579C}"/>
              </a:ext>
            </a:extLst>
          </p:cNvPr>
          <p:cNvSpPr>
            <a:spLocks noGrp="1"/>
          </p:cNvSpPr>
          <p:nvPr>
            <p:ph type="title"/>
          </p:nvPr>
        </p:nvSpPr>
        <p:spPr/>
        <p:txBody>
          <a:bodyPr/>
          <a:lstStyle/>
          <a:p>
            <a:r>
              <a:rPr lang="en-US" altLang="ko-KR" cap="all"/>
              <a:t>CI/CD Pipeline</a:t>
            </a:r>
            <a:endParaRPr lang="ko-KR" altLang="en-US"/>
          </a:p>
        </p:txBody>
      </p:sp>
      <p:pic>
        <p:nvPicPr>
          <p:cNvPr id="6" name="그래픽 5">
            <a:extLst>
              <a:ext uri="{FF2B5EF4-FFF2-40B4-BE49-F238E27FC236}">
                <a16:creationId xmlns:a16="http://schemas.microsoft.com/office/drawing/2014/main" id="{D21C3A09-B7B7-4B30-9378-09C1B1DBA0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3669" y="2098184"/>
            <a:ext cx="8764663" cy="3693879"/>
          </a:xfrm>
          <a:prstGeom prst="rect">
            <a:avLst/>
          </a:prstGeom>
        </p:spPr>
      </p:pic>
    </p:spTree>
    <p:extLst>
      <p:ext uri="{BB962C8B-B14F-4D97-AF65-F5344CB8AC3E}">
        <p14:creationId xmlns:p14="http://schemas.microsoft.com/office/powerpoint/2010/main" val="4028991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We know that our containers talk on port 3000, so authorize that traffic on our security group:</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40</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202151"/>
            <a:ext cx="8921496" cy="2677656"/>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cd ~/environment/</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-frontend </a:t>
            </a:r>
          </a:p>
          <a:p>
            <a:r>
              <a:rPr lang="en-US" altLang="ko-KR" sz="1400" err="1">
                <a:solidFill>
                  <a:srgbClr val="C5C8C6"/>
                </a:solidFill>
                <a:latin typeface="Consolas" panose="020B0609020204030204" pitchFamily="49" charset="0"/>
              </a:rPr>
              <a:t>envsubst</a:t>
            </a:r>
            <a:r>
              <a:rPr lang="en-US" altLang="ko-KR" sz="1400">
                <a:solidFill>
                  <a:srgbClr val="C5C8C6"/>
                </a:solidFill>
                <a:latin typeface="Consolas" panose="020B0609020204030204" pitchFamily="49" charset="0"/>
              </a:rPr>
              <a:t> &lt; </a:t>
            </a:r>
            <a:r>
              <a:rPr lang="en-US" altLang="ko-KR" sz="1400" err="1">
                <a:solidFill>
                  <a:srgbClr val="C5C8C6"/>
                </a:solidFill>
                <a:latin typeface="Consolas" panose="020B0609020204030204" pitchFamily="49" charset="0"/>
              </a:rPr>
              <a:t>ecs-params.yml.template</a:t>
            </a:r>
            <a:r>
              <a:rPr lang="en-US" altLang="ko-KR" sz="1400">
                <a:solidFill>
                  <a:srgbClr val="C5C8C6"/>
                </a:solidFill>
                <a:latin typeface="Consolas" panose="020B0609020204030204" pitchFamily="49" charset="0"/>
              </a:rPr>
              <a:t> &gt;</a:t>
            </a:r>
            <a:r>
              <a:rPr lang="en-US" altLang="ko-KR" sz="1400" err="1">
                <a:solidFill>
                  <a:srgbClr val="C5C8C6"/>
                </a:solidFill>
                <a:latin typeface="Consolas" panose="020B0609020204030204" pitchFamily="49" charset="0"/>
              </a:rPr>
              <a:t>ecs-params.yml</a:t>
            </a:r>
            <a:r>
              <a:rPr lang="en-US" altLang="ko-KR" sz="1400">
                <a:solidFill>
                  <a:srgbClr val="C5C8C6"/>
                </a:solidFill>
                <a:latin typeface="Consolas" panose="020B0609020204030204" pitchFamily="49" charset="0"/>
              </a:rPr>
              <a:t> </a:t>
            </a:r>
          </a:p>
          <a:p>
            <a:endParaRPr lang="en-US" altLang="ko-KR" sz="1400">
              <a:solidFill>
                <a:srgbClr val="C5C8C6"/>
              </a:solidFill>
              <a:latin typeface="Consolas" panose="020B0609020204030204" pitchFamily="49" charset="0"/>
            </a:endParaRP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-frontend service up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--create-log-groups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--target-group-</a:t>
            </a:r>
            <a:r>
              <a:rPr lang="en-US" altLang="ko-KR" sz="1400" err="1">
                <a:solidFill>
                  <a:srgbClr val="707880"/>
                </a:solidFill>
                <a:latin typeface="&amp;quot"/>
              </a:rPr>
              <a:t>arn</a:t>
            </a:r>
            <a:r>
              <a:rPr lang="en-US" altLang="ko-KR" sz="1400">
                <a:solidFill>
                  <a:srgbClr val="707880"/>
                </a:solidFill>
                <a:latin typeface="&amp;quot"/>
              </a:rPr>
              <a:t> $</a:t>
            </a:r>
            <a:r>
              <a:rPr lang="en-US" altLang="ko-KR" sz="1400" err="1">
                <a:solidFill>
                  <a:srgbClr val="707880"/>
                </a:solidFill>
                <a:latin typeface="&amp;quot"/>
              </a:rPr>
              <a:t>target_group_arn</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--private-</a:t>
            </a:r>
            <a:r>
              <a:rPr lang="en-US" altLang="ko-KR" sz="1400" err="1">
                <a:solidFill>
                  <a:srgbClr val="707880"/>
                </a:solidFill>
                <a:latin typeface="&amp;quot"/>
              </a:rPr>
              <a:t>dns</a:t>
            </a:r>
            <a:r>
              <a:rPr lang="en-US" altLang="ko-KR" sz="1400">
                <a:solidFill>
                  <a:srgbClr val="707880"/>
                </a:solidFill>
                <a:latin typeface="&amp;quot"/>
              </a:rPr>
              <a:t>-namespace service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--enable-service-discovery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--container-name </a:t>
            </a:r>
            <a:r>
              <a:rPr lang="en-US" altLang="ko-KR" sz="1400" err="1">
                <a:solidFill>
                  <a:srgbClr val="707880"/>
                </a:solidFill>
                <a:latin typeface="&amp;quot"/>
              </a:rPr>
              <a:t>ecsdemo</a:t>
            </a:r>
            <a:r>
              <a:rPr lang="en-US" altLang="ko-KR" sz="1400">
                <a:solidFill>
                  <a:srgbClr val="707880"/>
                </a:solidFill>
                <a:latin typeface="&amp;quot"/>
              </a:rPr>
              <a:t>-frontend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--container-port 3000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--cluster-config $fargate_name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a:t>
            </a:r>
            <a:r>
              <a:rPr lang="en-US" altLang="ko-KR" sz="1400" err="1">
                <a:solidFill>
                  <a:srgbClr val="707880"/>
                </a:solidFill>
                <a:latin typeface="&amp;quot"/>
              </a:rPr>
              <a:t>vpc</a:t>
            </a:r>
            <a:r>
              <a:rPr lang="en-US" altLang="ko-KR" sz="1400">
                <a:solidFill>
                  <a:srgbClr val="707880"/>
                </a:solidFill>
                <a:latin typeface="&amp;quot"/>
              </a:rPr>
              <a:t> $</a:t>
            </a:r>
            <a:r>
              <a:rPr lang="en-US" altLang="ko-KR" sz="1400" err="1">
                <a:solidFill>
                  <a:srgbClr val="707880"/>
                </a:solidFill>
                <a:latin typeface="&amp;quot"/>
              </a:rPr>
              <a:t>vpc</a:t>
            </a:r>
            <a:r>
              <a:rPr lang="en-US" altLang="ko-KR" sz="1400">
                <a:solidFill>
                  <a:srgbClr val="C5C8C6"/>
                </a:solidFill>
                <a:latin typeface="Consolas" panose="020B0609020204030204" pitchFamily="49" charset="0"/>
              </a:rPr>
              <a:t>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612520"/>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Deploy our frontend application: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2979453-1AB7-4892-AD03-562AA0B4F7D6}"/>
              </a:ext>
            </a:extLst>
          </p:cNvPr>
          <p:cNvSpPr>
            <a:spLocks noChangeArrowheads="1"/>
          </p:cNvSpPr>
          <p:nvPr/>
        </p:nvSpPr>
        <p:spPr bwMode="auto">
          <a:xfrm>
            <a:off x="1131834" y="5077959"/>
            <a:ext cx="721256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Here, we change directories into our frontend application code directory. The </a:t>
            </a:r>
            <a:r>
              <a:rPr kumimoji="0" lang="ko-KR" altLang="ko-KR" sz="1000" b="0" i="0" u="none" strike="noStrike" cap="none" normalizeH="0" baseline="0">
                <a:ln>
                  <a:noFill/>
                </a:ln>
                <a:solidFill>
                  <a:srgbClr val="5E5E5E"/>
                </a:solidFill>
                <a:effectLst/>
                <a:latin typeface="Arial Unicode MS"/>
                <a:ea typeface="&amp;quot"/>
                <a:cs typeface="Arial" panose="020B0604020202020204" pitchFamily="34" charset="0"/>
              </a:rPr>
              <a:t>envsubst</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command templates our </a:t>
            </a:r>
            <a:r>
              <a:rPr kumimoji="0" lang="ko-KR" altLang="ko-KR" sz="1000" b="0" i="0" u="none" strike="noStrike" cap="none" normalizeH="0" baseline="0">
                <a:ln>
                  <a:noFill/>
                </a:ln>
                <a:solidFill>
                  <a:srgbClr val="5E5E5E"/>
                </a:solidFill>
                <a:effectLst/>
                <a:latin typeface="Arial Unicode MS"/>
                <a:ea typeface="&amp;quot"/>
                <a:cs typeface="Arial" panose="020B0604020202020204" pitchFamily="34" charset="0"/>
              </a:rPr>
              <a:t>ecs-params.yml</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file with our current values. We then launch our frontend service on our ECS cluster (with a default launchtype of Fargate)</a:t>
            </a:r>
            <a:endParaRPr kumimoji="0" lang="ko-KR" altLang="ko-KR"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Note: ecs-cli will take care of building our private dns namespace for service discovery, and log group in cloudwatch logs.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0846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41</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202151"/>
            <a:ext cx="8921496" cy="523220"/>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-frontend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612520"/>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View running container: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943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42</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202151"/>
            <a:ext cx="8921496" cy="738664"/>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alb_url</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describe-stacks --stack-name $fargate_name-alb --query </a:t>
            </a:r>
            <a:r>
              <a:rPr lang="en-US" altLang="ko-KR" sz="1400">
                <a:solidFill>
                  <a:srgbClr val="B5BD68"/>
                </a:solidFill>
                <a:latin typeface="&amp;quot"/>
              </a:rPr>
              <a:t>'Stacks[0].Outputs[?</a:t>
            </a:r>
            <a:r>
              <a:rPr lang="en-US" altLang="ko-KR" sz="1400" err="1">
                <a:solidFill>
                  <a:srgbClr val="B5BD68"/>
                </a:solidFill>
                <a:latin typeface="&amp;quot"/>
              </a:rPr>
              <a:t>OutputKey</a:t>
            </a:r>
            <a:r>
              <a:rPr lang="en-US" altLang="ko-KR" sz="1400">
                <a:solidFill>
                  <a:srgbClr val="B5BD68"/>
                </a:solidFill>
                <a:latin typeface="&amp;quot"/>
              </a:rPr>
              <a:t>==`</a:t>
            </a:r>
            <a:r>
              <a:rPr lang="en-US" altLang="ko-KR" sz="1400" err="1">
                <a:solidFill>
                  <a:srgbClr val="B5BD68"/>
                </a:solidFill>
                <a:latin typeface="&amp;quot"/>
              </a:rPr>
              <a:t>ExternalUrl</a:t>
            </a:r>
            <a:r>
              <a:rPr lang="en-US" altLang="ko-KR" sz="1400">
                <a:solidFill>
                  <a:srgbClr val="B5BD68"/>
                </a:solidFill>
                <a:latin typeface="&amp;quot"/>
              </a:rPr>
              <a:t>`].</a:t>
            </a:r>
            <a:r>
              <a:rPr lang="en-US" altLang="ko-KR" sz="1400" err="1">
                <a:solidFill>
                  <a:srgbClr val="B5BD68"/>
                </a:solidFill>
                <a:latin typeface="&amp;quot"/>
              </a:rPr>
              <a:t>OutputValue</a:t>
            </a:r>
            <a:r>
              <a:rPr lang="en-US" altLang="ko-KR" sz="1400">
                <a:solidFill>
                  <a:srgbClr val="B5BD68"/>
                </a:solidFill>
                <a:latin typeface="&amp;quot"/>
              </a:rPr>
              <a:t>'</a:t>
            </a:r>
            <a:r>
              <a:rPr lang="en-US" altLang="ko-KR" sz="1400">
                <a:solidFill>
                  <a:srgbClr val="C5C8C6"/>
                </a:solidFill>
                <a:latin typeface="Consolas" panose="020B0609020204030204" pitchFamily="49" charset="0"/>
              </a:rPr>
              <a:t> --output text)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"Open </a:t>
            </a:r>
            <a:r>
              <a:rPr lang="en-US" altLang="ko-KR" sz="1400">
                <a:solidFill>
                  <a:srgbClr val="8ABEB7"/>
                </a:solidFill>
                <a:latin typeface="&amp;quot"/>
              </a:rPr>
              <a:t>$</a:t>
            </a:r>
            <a:r>
              <a:rPr lang="en-US" altLang="ko-KR" sz="1400" err="1">
                <a:solidFill>
                  <a:srgbClr val="8ABEB7"/>
                </a:solidFill>
                <a:latin typeface="&amp;quot"/>
              </a:rPr>
              <a:t>alb_url</a:t>
            </a:r>
            <a:r>
              <a:rPr lang="en-US" altLang="ko-KR" sz="1400">
                <a:solidFill>
                  <a:srgbClr val="B5BD68"/>
                </a:solidFill>
                <a:latin typeface="&amp;quot"/>
              </a:rPr>
              <a:t> in your browser"</a:t>
            </a:r>
            <a:r>
              <a:rPr lang="en-US" altLang="ko-KR" sz="1400">
                <a:solidFill>
                  <a:srgbClr val="C5C8C6"/>
                </a:solidFill>
                <a:latin typeface="Consolas" panose="020B0609020204030204" pitchFamily="49" charset="0"/>
              </a:rPr>
              <a:t>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612519"/>
            <a:ext cx="838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Check reachability (open </a:t>
            </a:r>
            <a:r>
              <a:rPr lang="en-US" altLang="ko-KR" sz="3200" err="1">
                <a:solidFill>
                  <a:srgbClr val="778BA5"/>
                </a:solidFill>
                <a:latin typeface="Work Sans"/>
              </a:rPr>
              <a:t>url</a:t>
            </a:r>
            <a:r>
              <a:rPr lang="en-US" altLang="ko-KR" sz="3200">
                <a:solidFill>
                  <a:srgbClr val="778BA5"/>
                </a:solidFill>
                <a:latin typeface="Work Sans"/>
              </a:rPr>
              <a:t> in your browser):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0008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365126"/>
          </a:xfrm>
        </p:spPr>
        <p:txBody>
          <a:bodyPr/>
          <a:lstStyle/>
          <a:p>
            <a:r>
              <a:rPr lang="en-US" altLang="ko-KR"/>
              <a:t>This command looks up the URL for our ingress ALB, and outputs it. You should be able to click to open, or copy-paste into your browser.</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43</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50667"/>
            <a:ext cx="8921496" cy="738664"/>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#substitute your task id from the </a:t>
            </a:r>
            <a:r>
              <a:rPr lang="en-US" altLang="ko-KR" sz="1400" err="1">
                <a:solidFill>
                  <a:srgbClr val="707880"/>
                </a:solidFill>
                <a:latin typeface="&amp;quot"/>
              </a:rPr>
              <a:t>ps</a:t>
            </a:r>
            <a:r>
              <a:rPr lang="en-US" altLang="ko-KR" sz="1400">
                <a:solidFill>
                  <a:srgbClr val="707880"/>
                </a:solidFill>
                <a:latin typeface="&amp;quot"/>
              </a:rPr>
              <a:t> command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logs --task-id a06a6642-12c5-4006-b1d1-033994580605 \ </a:t>
            </a:r>
          </a:p>
          <a:p>
            <a:r>
              <a:rPr lang="en-US" altLang="ko-KR" sz="1400">
                <a:solidFill>
                  <a:srgbClr val="C5C8C6"/>
                </a:solidFill>
                <a:latin typeface="Consolas" panose="020B0609020204030204" pitchFamily="49" charset="0"/>
              </a:rPr>
              <a:t>	--follow --cluster-config $fargate_name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878557"/>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View logs:</a:t>
            </a:r>
            <a:endParaRPr lang="ko-KR" altLang="ko-KR" sz="3200">
              <a:solidFill>
                <a:srgbClr val="778BA5"/>
              </a:solidFill>
              <a:latin typeface="Work Sans"/>
            </a:endParaRPr>
          </a:p>
        </p:txBody>
      </p:sp>
    </p:spTree>
    <p:extLst>
      <p:ext uri="{BB962C8B-B14F-4D97-AF65-F5344CB8AC3E}">
        <p14:creationId xmlns:p14="http://schemas.microsoft.com/office/powerpoint/2010/main" val="2184396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738664"/>
          </a:xfrm>
        </p:spPr>
        <p:txBody>
          <a:bodyPr/>
          <a:lstStyle/>
          <a:p>
            <a:r>
              <a:rPr lang="ko-KR" altLang="ko-KR" err="1"/>
              <a:t>To</a:t>
            </a:r>
            <a:r>
              <a:rPr lang="ko-KR" altLang="ko-KR"/>
              <a:t> </a:t>
            </a:r>
            <a:r>
              <a:rPr lang="ko-KR" altLang="ko-KR" err="1"/>
              <a:t>view</a:t>
            </a:r>
            <a:r>
              <a:rPr lang="ko-KR" altLang="ko-KR"/>
              <a:t> </a:t>
            </a:r>
            <a:r>
              <a:rPr lang="ko-KR" altLang="ko-KR" err="1"/>
              <a:t>logs</a:t>
            </a:r>
            <a:r>
              <a:rPr lang="ko-KR" altLang="ko-KR"/>
              <a:t>, </a:t>
            </a:r>
            <a:r>
              <a:rPr lang="ko-KR" altLang="ko-KR" err="1"/>
              <a:t>find</a:t>
            </a:r>
            <a:r>
              <a:rPr lang="ko-KR" altLang="ko-KR"/>
              <a:t> </a:t>
            </a:r>
            <a:r>
              <a:rPr lang="ko-KR" altLang="ko-KR" err="1"/>
              <a:t>the</a:t>
            </a:r>
            <a:r>
              <a:rPr lang="ko-KR" altLang="ko-KR"/>
              <a:t> </a:t>
            </a:r>
            <a:r>
              <a:rPr lang="ko-KR" altLang="ko-KR" err="1"/>
              <a:t>task</a:t>
            </a:r>
            <a:r>
              <a:rPr lang="ko-KR" altLang="ko-KR"/>
              <a:t> </a:t>
            </a:r>
            <a:r>
              <a:rPr lang="ko-KR" altLang="ko-KR" err="1"/>
              <a:t>id</a:t>
            </a:r>
            <a:r>
              <a:rPr lang="ko-KR" altLang="ko-KR"/>
              <a:t> </a:t>
            </a:r>
            <a:r>
              <a:rPr lang="ko-KR" altLang="ko-KR" err="1"/>
              <a:t>from</a:t>
            </a:r>
            <a:r>
              <a:rPr lang="ko-KR" altLang="ko-KR"/>
              <a:t> </a:t>
            </a:r>
            <a:r>
              <a:rPr lang="ko-KR" altLang="ko-KR" err="1"/>
              <a:t>the</a:t>
            </a:r>
            <a:r>
              <a:rPr lang="ko-KR" altLang="ko-KR"/>
              <a:t> </a:t>
            </a:r>
            <a:r>
              <a:rPr lang="ko-KR" altLang="ko-KR" err="1"/>
              <a:t>earlier</a:t>
            </a:r>
            <a:r>
              <a:rPr lang="ko-KR" altLang="ko-KR"/>
              <a:t> </a:t>
            </a:r>
            <a:r>
              <a:rPr lang="ko-KR" altLang="ko-KR" err="1"/>
              <a:t>ps</a:t>
            </a:r>
            <a:r>
              <a:rPr lang="ko-KR" altLang="ko-KR"/>
              <a:t> </a:t>
            </a:r>
            <a:r>
              <a:rPr lang="ko-KR" altLang="ko-KR" err="1"/>
              <a:t>command</a:t>
            </a:r>
            <a:r>
              <a:rPr lang="ko-KR" altLang="ko-KR"/>
              <a:t>, and </a:t>
            </a:r>
            <a:r>
              <a:rPr lang="ko-KR" altLang="ko-KR" err="1"/>
              <a:t>use</a:t>
            </a:r>
            <a:r>
              <a:rPr lang="ko-KR" altLang="ko-KR"/>
              <a:t> </a:t>
            </a:r>
            <a:r>
              <a:rPr lang="ko-KR" altLang="ko-KR" err="1"/>
              <a:t>it</a:t>
            </a:r>
            <a:r>
              <a:rPr lang="ko-KR" altLang="ko-KR"/>
              <a:t> </a:t>
            </a:r>
            <a:r>
              <a:rPr lang="ko-KR" altLang="ko-KR" err="1"/>
              <a:t>in</a:t>
            </a:r>
            <a:r>
              <a:rPr lang="ko-KR" altLang="ko-KR"/>
              <a:t> </a:t>
            </a:r>
            <a:r>
              <a:rPr lang="ko-KR" altLang="ko-KR" err="1"/>
              <a:t>this</a:t>
            </a:r>
            <a:r>
              <a:rPr lang="ko-KR" altLang="ko-KR"/>
              <a:t> </a:t>
            </a:r>
            <a:r>
              <a:rPr lang="ko-KR" altLang="ko-KR" err="1"/>
              <a:t>command</a:t>
            </a:r>
            <a:r>
              <a:rPr lang="ko-KR" altLang="ko-KR"/>
              <a:t>. You </a:t>
            </a:r>
            <a:r>
              <a:rPr lang="ko-KR" altLang="ko-KR" err="1"/>
              <a:t>can</a:t>
            </a:r>
            <a:r>
              <a:rPr lang="ko-KR" altLang="ko-KR"/>
              <a:t> </a:t>
            </a:r>
            <a:r>
              <a:rPr lang="ko-KR" altLang="ko-KR" err="1"/>
              <a:t>follow</a:t>
            </a:r>
            <a:r>
              <a:rPr lang="ko-KR" altLang="ko-KR"/>
              <a:t> </a:t>
            </a:r>
            <a:r>
              <a:rPr lang="ko-KR" altLang="ko-KR" err="1"/>
              <a:t>a</a:t>
            </a:r>
            <a:r>
              <a:rPr lang="ko-KR" altLang="ko-KR"/>
              <a:t> </a:t>
            </a:r>
            <a:r>
              <a:rPr lang="ko-KR" altLang="ko-KR" err="1"/>
              <a:t>task’s</a:t>
            </a:r>
            <a:r>
              <a:rPr lang="ko-KR" altLang="ko-KR"/>
              <a:t> </a:t>
            </a:r>
            <a:r>
              <a:rPr lang="ko-KR" altLang="ko-KR" err="1"/>
              <a:t>logs</a:t>
            </a:r>
            <a:r>
              <a:rPr lang="ko-KR" altLang="ko-KR"/>
              <a:t> </a:t>
            </a:r>
            <a:r>
              <a:rPr lang="ko-KR" altLang="ko-KR" err="1"/>
              <a:t>also</a:t>
            </a:r>
            <a:r>
              <a:rPr lang="ko-KR" altLang="ko-KR"/>
              <a:t>.</a:t>
            </a:r>
          </a:p>
          <a:p>
            <a:endParaRPr lang="en-US" altLang="ko-K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44</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Frontend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50667"/>
            <a:ext cx="8921496" cy="954107"/>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-frontend service scale 3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-frontend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9" name="Rectangle 4">
            <a:extLst>
              <a:ext uri="{FF2B5EF4-FFF2-40B4-BE49-F238E27FC236}">
                <a16:creationId xmlns:a16="http://schemas.microsoft.com/office/drawing/2014/main" id="{4FE8C057-614E-41FC-A3F7-44CE2E191BC7}"/>
              </a:ext>
            </a:extLst>
          </p:cNvPr>
          <p:cNvSpPr>
            <a:spLocks noChangeArrowheads="1"/>
          </p:cNvSpPr>
          <p:nvPr/>
        </p:nvSpPr>
        <p:spPr bwMode="auto">
          <a:xfrm>
            <a:off x="1191768" y="1878557"/>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sz="3200">
                <a:solidFill>
                  <a:srgbClr val="778BA5"/>
                </a:solidFill>
                <a:latin typeface="Work Sans"/>
              </a:rPr>
              <a:t>Scale the tasks:</a:t>
            </a:r>
            <a:endParaRPr lang="ko-KR" altLang="ko-KR" sz="3200">
              <a:solidFill>
                <a:srgbClr val="778BA5"/>
              </a:solidFill>
              <a:latin typeface="Work Sans"/>
            </a:endParaRPr>
          </a:p>
        </p:txBody>
      </p:sp>
      <p:sp>
        <p:nvSpPr>
          <p:cNvPr id="11" name="내용 개체 틀 1">
            <a:extLst>
              <a:ext uri="{FF2B5EF4-FFF2-40B4-BE49-F238E27FC236}">
                <a16:creationId xmlns:a16="http://schemas.microsoft.com/office/drawing/2014/main" id="{994FA024-A4C1-4113-87F8-E5BEEBA859EF}"/>
              </a:ext>
            </a:extLst>
          </p:cNvPr>
          <p:cNvSpPr txBox="1">
            <a:spLocks/>
          </p:cNvSpPr>
          <p:nvPr/>
        </p:nvSpPr>
        <p:spPr>
          <a:xfrm>
            <a:off x="424370" y="3847223"/>
            <a:ext cx="11340000" cy="738664"/>
          </a:xfrm>
          <a:prstGeom prst="rect">
            <a:avLst/>
          </a:prstGeom>
        </p:spPr>
        <p:txBody>
          <a:bodyPr vert="horz" lIns="0" tIns="0" rIns="0" bIns="0" rtlCol="0">
            <a:noAutofit/>
          </a:bodyPr>
          <a:lstStyle>
            <a:lvl1pPr marL="266700" indent="-266700" algn="l" defTabSz="914400" rtl="0" eaLnBrk="1" latinLnBrk="1"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1pPr>
            <a:lvl2pPr marL="542925" indent="-276225" algn="l" defTabSz="914400" rtl="0" eaLnBrk="1" latinLnBrk="1"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2pPr>
            <a:lvl3pPr marL="8096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3pPr>
            <a:lvl4pPr marL="10763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4pPr>
            <a:lvl5pPr marL="1343025" indent="-266700" algn="l" defTabSz="914400" rtl="0" eaLnBrk="1" latinLnBrk="1"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a:solidFill>
                  <a:srgbClr val="333333"/>
                </a:solidFill>
                <a:latin typeface="Arial" panose="020B0604020202020204" pitchFamily="34" charset="0"/>
              </a:rPr>
              <a:t>We can see that our containers have now been evenly distributed across all 3 of our availability zones.</a:t>
            </a:r>
            <a:endParaRPr lang="ko-KR" altLang="en-US"/>
          </a:p>
          <a:p>
            <a:endParaRPr lang="ko-KR" altLang="ko-KR"/>
          </a:p>
          <a:p>
            <a:endParaRPr lang="en-US" altLang="ko-KR"/>
          </a:p>
        </p:txBody>
      </p:sp>
    </p:spTree>
    <p:extLst>
      <p:ext uri="{BB962C8B-B14F-4D97-AF65-F5344CB8AC3E}">
        <p14:creationId xmlns:p14="http://schemas.microsoft.com/office/powerpoint/2010/main" val="256075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cap="all"/>
              <a:t>Node.js Backend API</a:t>
            </a: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808641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738664"/>
          </a:xfrm>
        </p:spPr>
        <p:txBody>
          <a:bodyPr/>
          <a:lstStyle/>
          <a:p>
            <a:r>
              <a:rPr lang="en-US" altLang="ko-KR"/>
              <a:t>For this backend </a:t>
            </a:r>
            <a:r>
              <a:rPr lang="en-US" altLang="ko-KR" err="1"/>
              <a:t>api</a:t>
            </a:r>
            <a:r>
              <a:rPr lang="en-US" altLang="ko-KR"/>
              <a:t> service, we want to use our native service discovery so that this API is only reachable from inside our VPC. Check out </a:t>
            </a:r>
            <a:r>
              <a:rPr lang="en-US" altLang="ko-KR" err="1">
                <a:hlinkClick r:id="rId2"/>
              </a:rPr>
              <a:t>mu.yml</a:t>
            </a:r>
            <a:r>
              <a:rPr lang="en-US" altLang="ko-KR"/>
              <a:t> and notice how we’ve set the environment variables to point to the native service discovery name for this service:</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46</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Node.js Backend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50667"/>
            <a:ext cx="8921496" cy="1169551"/>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a:t>
            </a:r>
            <a:r>
              <a:rPr lang="en-US" altLang="ko-KR" sz="1400">
                <a:solidFill>
                  <a:srgbClr val="C5C8C6"/>
                </a:solidFill>
                <a:latin typeface="Consolas" panose="020B0609020204030204" pitchFamily="49" charset="0"/>
              </a:rPr>
              <a:t> </a:t>
            </a:r>
          </a:p>
          <a:p>
            <a:r>
              <a:rPr lang="en-US" altLang="ko-KR" sz="1400">
                <a:solidFill>
                  <a:srgbClr val="C5C8C6"/>
                </a:solidFill>
                <a:latin typeface="&amp;quot"/>
              </a:rPr>
              <a:t>service:</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desiredCount</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maxSize</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6</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port: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3000</a:t>
            </a:r>
            <a:r>
              <a:rPr lang="en-US" altLang="ko-KR" sz="1400">
                <a:solidFill>
                  <a:srgbClr val="C5C8C6"/>
                </a:solidFill>
                <a:latin typeface="Consolas" panose="020B0609020204030204" pitchFamily="49" charset="0"/>
              </a:rPr>
              <a:t> </a:t>
            </a:r>
            <a:endParaRPr lang="ko-KR" altLang="en-US" sz="1400"/>
          </a:p>
        </p:txBody>
      </p:sp>
    </p:spTree>
    <p:extLst>
      <p:ext uri="{BB962C8B-B14F-4D97-AF65-F5344CB8AC3E}">
        <p14:creationId xmlns:p14="http://schemas.microsoft.com/office/powerpoint/2010/main" val="86252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282271"/>
          </a:xfrm>
        </p:spPr>
        <p:txBody>
          <a:bodyPr/>
          <a:lstStyle/>
          <a:p>
            <a:r>
              <a:rPr lang="en-US" altLang="ko-KR"/>
              <a:t>Let’s bring up the NodeJS Backend API!</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47</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50667"/>
            <a:ext cx="8921496" cy="2031325"/>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cd ~/environment/</a:t>
            </a:r>
            <a:r>
              <a:rPr lang="en-US" altLang="ko-KR" sz="1400" err="1">
                <a:solidFill>
                  <a:srgbClr val="C5C8C6"/>
                </a:solidFill>
                <a:latin typeface="Consolas" panose="020B0609020204030204" pitchFamily="49" charset="0"/>
              </a:rPr>
              <a:t>ecsdemo-nodejs</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envsubst</a:t>
            </a:r>
            <a:r>
              <a:rPr lang="en-US" altLang="ko-KR" sz="1400">
                <a:solidFill>
                  <a:srgbClr val="C5C8C6"/>
                </a:solidFill>
                <a:latin typeface="Consolas" panose="020B0609020204030204" pitchFamily="49" charset="0"/>
              </a:rPr>
              <a:t> &lt; </a:t>
            </a:r>
            <a:r>
              <a:rPr lang="en-US" altLang="ko-KR" sz="1400" err="1">
                <a:solidFill>
                  <a:srgbClr val="C5C8C6"/>
                </a:solidFill>
                <a:latin typeface="Consolas" panose="020B0609020204030204" pitchFamily="49" charset="0"/>
              </a:rPr>
              <a:t>ecs-params.yml.template</a:t>
            </a:r>
            <a:r>
              <a:rPr lang="en-US" altLang="ko-KR" sz="1400">
                <a:solidFill>
                  <a:srgbClr val="C5C8C6"/>
                </a:solidFill>
                <a:latin typeface="Consolas" panose="020B0609020204030204" pitchFamily="49" charset="0"/>
              </a:rPr>
              <a:t> &gt;</a:t>
            </a:r>
            <a:r>
              <a:rPr lang="en-US" altLang="ko-KR" sz="1400" err="1">
                <a:solidFill>
                  <a:srgbClr val="C5C8C6"/>
                </a:solidFill>
                <a:latin typeface="Consolas" panose="020B0609020204030204" pitchFamily="49" charset="0"/>
              </a:rPr>
              <a:t>ecs-params.yml</a:t>
            </a:r>
            <a:r>
              <a:rPr lang="en-US" altLang="ko-KR" sz="1400">
                <a:solidFill>
                  <a:srgbClr val="C5C8C6"/>
                </a:solidFill>
                <a:latin typeface="Consolas" panose="020B0609020204030204" pitchFamily="49" charset="0"/>
              </a:rPr>
              <a:t> </a:t>
            </a:r>
          </a:p>
          <a:p>
            <a:endParaRPr lang="en-US" altLang="ko-KR" sz="1400">
              <a:solidFill>
                <a:srgbClr val="C5C8C6"/>
              </a:solidFill>
              <a:latin typeface="Consolas" panose="020B0609020204030204" pitchFamily="49" charset="0"/>
            </a:endParaRP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ecsdemo-nodejs</a:t>
            </a:r>
            <a:r>
              <a:rPr lang="en-US" altLang="ko-KR" sz="1400">
                <a:solidFill>
                  <a:srgbClr val="707880"/>
                </a:solidFill>
                <a:latin typeface="&amp;quot"/>
              </a:rPr>
              <a:t> service up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--create-log-groups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--private-</a:t>
            </a:r>
            <a:r>
              <a:rPr lang="en-US" altLang="ko-KR" sz="1400" err="1">
                <a:solidFill>
                  <a:srgbClr val="707880"/>
                </a:solidFill>
                <a:latin typeface="&amp;quot"/>
              </a:rPr>
              <a:t>dns</a:t>
            </a:r>
            <a:r>
              <a:rPr lang="en-US" altLang="ko-KR" sz="1400">
                <a:solidFill>
                  <a:srgbClr val="707880"/>
                </a:solidFill>
                <a:latin typeface="&amp;quot"/>
              </a:rPr>
              <a:t>-namespace service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--enable-service-discovery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--cluster-config $fargate_name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a:t>
            </a:r>
            <a:r>
              <a:rPr lang="en-US" altLang="ko-KR" sz="1400" err="1">
                <a:solidFill>
                  <a:srgbClr val="707880"/>
                </a:solidFill>
                <a:latin typeface="&amp;quot"/>
              </a:rPr>
              <a:t>vpc</a:t>
            </a:r>
            <a:r>
              <a:rPr lang="en-US" altLang="ko-KR" sz="1400">
                <a:solidFill>
                  <a:srgbClr val="707880"/>
                </a:solidFill>
                <a:latin typeface="&amp;quot"/>
              </a:rPr>
              <a:t> $</a:t>
            </a:r>
            <a:r>
              <a:rPr lang="en-US" altLang="ko-KR" sz="1400" err="1">
                <a:solidFill>
                  <a:srgbClr val="707880"/>
                </a:solidFill>
                <a:latin typeface="&amp;quot"/>
              </a:rPr>
              <a:t>vpc</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878557"/>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Deploy our NodeJS Backend Application:</a:t>
            </a:r>
            <a:endParaRPr lang="ko-KR" altLang="en-US" sz="3200"/>
          </a:p>
        </p:txBody>
      </p:sp>
      <p:sp>
        <p:nvSpPr>
          <p:cNvPr id="11" name="Rectangle 2">
            <a:extLst>
              <a:ext uri="{FF2B5EF4-FFF2-40B4-BE49-F238E27FC236}">
                <a16:creationId xmlns:a16="http://schemas.microsoft.com/office/drawing/2014/main" id="{F33556B2-A7E9-4C48-9EAA-C1A390534E16}"/>
              </a:ext>
            </a:extLst>
          </p:cNvPr>
          <p:cNvSpPr>
            <a:spLocks noChangeArrowheads="1"/>
          </p:cNvSpPr>
          <p:nvPr/>
        </p:nvSpPr>
        <p:spPr bwMode="auto">
          <a:xfrm>
            <a:off x="1191768" y="4983615"/>
            <a:ext cx="89214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Here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we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change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directories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into</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nodejs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application</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code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directory</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The </a:t>
            </a:r>
            <a:r>
              <a:rPr kumimoji="0" lang="ko-KR" altLang="ko-KR" sz="1000" b="0" i="0" u="none" strike="noStrike" cap="none" normalizeH="0" baseline="0" err="1">
                <a:ln>
                  <a:noFill/>
                </a:ln>
                <a:solidFill>
                  <a:srgbClr val="5E5E5E"/>
                </a:solidFill>
                <a:effectLst/>
                <a:latin typeface="Arial Unicode MS"/>
                <a:ea typeface="&amp;quot"/>
                <a:cs typeface="Arial" panose="020B0604020202020204" pitchFamily="34" charset="0"/>
              </a:rPr>
              <a:t>envsubst</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command</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templates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000" b="0" i="0" u="none" strike="noStrike" cap="none" normalizeH="0" baseline="0" err="1">
                <a:ln>
                  <a:noFill/>
                </a:ln>
                <a:solidFill>
                  <a:srgbClr val="5E5E5E"/>
                </a:solidFill>
                <a:effectLst/>
                <a:latin typeface="Arial Unicode MS"/>
                <a:ea typeface="&amp;quot"/>
                <a:cs typeface="Arial" panose="020B0604020202020204" pitchFamily="34" charset="0"/>
              </a:rPr>
              <a:t>ecs-params.yml</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file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with</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current</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values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We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then</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launch</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nodejs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service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on</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ECS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cluster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with</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a</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default</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launchtype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of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Fargate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a:t>
            </a:r>
            <a:endParaRPr kumimoji="0" lang="ko-KR" altLang="ko-KR"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Note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ecs-cli</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will</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take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care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of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building</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our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private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dns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namespace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for</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service</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discovery</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and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log</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group</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in</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cloudwatch</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r>
              <a:rPr kumimoji="0" lang="ko-KR" altLang="ko-KR" sz="1200" b="0" i="0" u="none" strike="noStrike" cap="none" normalizeH="0" baseline="0" err="1">
                <a:ln>
                  <a:noFill/>
                </a:ln>
                <a:solidFill>
                  <a:srgbClr val="333333"/>
                </a:solidFill>
                <a:effectLst/>
                <a:latin typeface="Arial" panose="020B0604020202020204" pitchFamily="34" charset="0"/>
                <a:cs typeface="Arial" panose="020B0604020202020204" pitchFamily="34" charset="0"/>
              </a:rPr>
              <a:t>logs</a:t>
            </a:r>
            <a:r>
              <a:rPr kumimoji="0" lang="ko-KR" altLang="ko-KR" sz="1200" b="0" i="0" u="none" strike="noStrike" cap="none" normalizeH="0" baseline="0">
                <a:ln>
                  <a:noFill/>
                </a:ln>
                <a:solidFill>
                  <a:srgbClr val="333333"/>
                </a:solidFill>
                <a:effectLst/>
                <a:latin typeface="Arial" panose="020B0604020202020204" pitchFamily="34" charset="0"/>
                <a:cs typeface="Arial" panose="020B0604020202020204" pitchFamily="34"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5919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48</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523220"/>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ecsdemo-nodejs</a:t>
            </a:r>
            <a:r>
              <a:rPr lang="en-US" altLang="ko-KR" sz="1400">
                <a:solidFill>
                  <a:srgbClr val="707880"/>
                </a:solidFill>
                <a:latin typeface="&amp;quot"/>
              </a:rPr>
              <a:t>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70926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View running container:</a:t>
            </a:r>
            <a:endParaRPr lang="ko-KR" altLang="en-US" sz="3200"/>
          </a:p>
        </p:txBody>
      </p:sp>
      <p:sp>
        <p:nvSpPr>
          <p:cNvPr id="12" name="직사각형 11">
            <a:extLst>
              <a:ext uri="{FF2B5EF4-FFF2-40B4-BE49-F238E27FC236}">
                <a16:creationId xmlns:a16="http://schemas.microsoft.com/office/drawing/2014/main" id="{C17711DF-C342-4A62-BE40-4D87FB4C014F}"/>
              </a:ext>
            </a:extLst>
          </p:cNvPr>
          <p:cNvSpPr/>
          <p:nvPr/>
        </p:nvSpPr>
        <p:spPr>
          <a:xfrm>
            <a:off x="1191768" y="2868053"/>
            <a:ext cx="3925113" cy="369332"/>
          </a:xfrm>
          <a:prstGeom prst="rect">
            <a:avLst/>
          </a:prstGeom>
        </p:spPr>
        <p:txBody>
          <a:bodyPr wrap="none">
            <a:spAutoFit/>
          </a:bodyPr>
          <a:lstStyle/>
          <a:p>
            <a:r>
              <a:rPr lang="en-US" altLang="ko-KR">
                <a:solidFill>
                  <a:srgbClr val="333333"/>
                </a:solidFill>
                <a:latin typeface="Arial" panose="020B0604020202020204" pitchFamily="34" charset="0"/>
              </a:rPr>
              <a:t>We should have one task registered.</a:t>
            </a:r>
            <a:endParaRPr lang="ko-KR" altLang="en-US"/>
          </a:p>
        </p:txBody>
      </p:sp>
    </p:spTree>
    <p:extLst>
      <p:ext uri="{BB962C8B-B14F-4D97-AF65-F5344CB8AC3E}">
        <p14:creationId xmlns:p14="http://schemas.microsoft.com/office/powerpoint/2010/main" val="3912066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49</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738664"/>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alb_url</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describe-stacks --stack-name $fargate_name-alb --query </a:t>
            </a:r>
            <a:r>
              <a:rPr lang="en-US" altLang="ko-KR" sz="1400">
                <a:solidFill>
                  <a:srgbClr val="B5BD68"/>
                </a:solidFill>
                <a:latin typeface="&amp;quot"/>
              </a:rPr>
              <a:t>'Stacks[0].Outputs[?</a:t>
            </a:r>
            <a:r>
              <a:rPr lang="en-US" altLang="ko-KR" sz="1400" err="1">
                <a:solidFill>
                  <a:srgbClr val="B5BD68"/>
                </a:solidFill>
                <a:latin typeface="&amp;quot"/>
              </a:rPr>
              <a:t>OutputKey</a:t>
            </a:r>
            <a:r>
              <a:rPr lang="en-US" altLang="ko-KR" sz="1400">
                <a:solidFill>
                  <a:srgbClr val="B5BD68"/>
                </a:solidFill>
                <a:latin typeface="&amp;quot"/>
              </a:rPr>
              <a:t>==`</a:t>
            </a:r>
            <a:r>
              <a:rPr lang="en-US" altLang="ko-KR" sz="1400" err="1">
                <a:solidFill>
                  <a:srgbClr val="B5BD68"/>
                </a:solidFill>
                <a:latin typeface="&amp;quot"/>
              </a:rPr>
              <a:t>ExternalUrl</a:t>
            </a:r>
            <a:r>
              <a:rPr lang="en-US" altLang="ko-KR" sz="1400">
                <a:solidFill>
                  <a:srgbClr val="B5BD68"/>
                </a:solidFill>
                <a:latin typeface="&amp;quot"/>
              </a:rPr>
              <a:t>`].</a:t>
            </a:r>
            <a:r>
              <a:rPr lang="en-US" altLang="ko-KR" sz="1400" err="1">
                <a:solidFill>
                  <a:srgbClr val="B5BD68"/>
                </a:solidFill>
                <a:latin typeface="&amp;quot"/>
              </a:rPr>
              <a:t>OutputValue</a:t>
            </a:r>
            <a:r>
              <a:rPr lang="en-US" altLang="ko-KR" sz="1400">
                <a:solidFill>
                  <a:srgbClr val="B5BD68"/>
                </a:solidFill>
                <a:latin typeface="&amp;quot"/>
              </a:rPr>
              <a:t>'</a:t>
            </a:r>
            <a:r>
              <a:rPr lang="en-US" altLang="ko-KR" sz="1400">
                <a:solidFill>
                  <a:srgbClr val="C5C8C6"/>
                </a:solidFill>
                <a:latin typeface="Consolas" panose="020B0609020204030204" pitchFamily="49" charset="0"/>
              </a:rPr>
              <a:t> --output text)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"Open </a:t>
            </a:r>
            <a:r>
              <a:rPr lang="en-US" altLang="ko-KR" sz="1400">
                <a:solidFill>
                  <a:srgbClr val="8ABEB7"/>
                </a:solidFill>
                <a:latin typeface="&amp;quot"/>
              </a:rPr>
              <a:t>$</a:t>
            </a:r>
            <a:r>
              <a:rPr lang="en-US" altLang="ko-KR" sz="1400" err="1">
                <a:solidFill>
                  <a:srgbClr val="8ABEB7"/>
                </a:solidFill>
                <a:latin typeface="&amp;quot"/>
              </a:rPr>
              <a:t>alb_url</a:t>
            </a:r>
            <a:r>
              <a:rPr lang="en-US" altLang="ko-KR" sz="1400">
                <a:solidFill>
                  <a:srgbClr val="B5BD68"/>
                </a:solidFill>
                <a:latin typeface="&amp;quot"/>
              </a:rPr>
              <a:t> in your browser"</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amp;quot"/>
              </a:rPr>
              <a:t>Check reachability (open </a:t>
            </a:r>
            <a:r>
              <a:rPr lang="en-US" altLang="ko-KR" sz="3200" err="1">
                <a:solidFill>
                  <a:srgbClr val="778BA5"/>
                </a:solidFill>
                <a:latin typeface="&amp;quot"/>
              </a:rPr>
              <a:t>url</a:t>
            </a:r>
            <a:r>
              <a:rPr lang="en-US" altLang="ko-KR" sz="3200">
                <a:solidFill>
                  <a:srgbClr val="778BA5"/>
                </a:solidFill>
                <a:latin typeface="&amp;quot"/>
              </a:rPr>
              <a:t> in your browser):</a:t>
            </a:r>
          </a:p>
        </p:txBody>
      </p:sp>
      <p:sp>
        <p:nvSpPr>
          <p:cNvPr id="12" name="직사각형 11">
            <a:extLst>
              <a:ext uri="{FF2B5EF4-FFF2-40B4-BE49-F238E27FC236}">
                <a16:creationId xmlns:a16="http://schemas.microsoft.com/office/drawing/2014/main" id="{C17711DF-C342-4A62-BE40-4D87FB4C014F}"/>
              </a:ext>
            </a:extLst>
          </p:cNvPr>
          <p:cNvSpPr/>
          <p:nvPr/>
        </p:nvSpPr>
        <p:spPr>
          <a:xfrm>
            <a:off x="1191769" y="2868053"/>
            <a:ext cx="8921496" cy="646331"/>
          </a:xfrm>
          <a:prstGeom prst="rect">
            <a:avLst/>
          </a:prstGeom>
        </p:spPr>
        <p:txBody>
          <a:bodyPr wrap="square">
            <a:spAutoFit/>
          </a:bodyPr>
          <a:lstStyle/>
          <a:p>
            <a:r>
              <a:rPr lang="en-US" altLang="ko-KR"/>
              <a:t>This command looks up the URL for our ingress ALB, and outputs it. You should be able to click to open, or copy-paste into your browser.</a:t>
            </a:r>
            <a:endParaRPr lang="ko-KR" altLang="en-US"/>
          </a:p>
        </p:txBody>
      </p:sp>
    </p:spTree>
    <p:extLst>
      <p:ext uri="{BB962C8B-B14F-4D97-AF65-F5344CB8AC3E}">
        <p14:creationId xmlns:p14="http://schemas.microsoft.com/office/powerpoint/2010/main" val="381430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5DAF8AE-0ED2-4E76-A0C5-81610BDAA28A}"/>
              </a:ext>
            </a:extLst>
          </p:cNvPr>
          <p:cNvSpPr>
            <a:spLocks noGrp="1"/>
          </p:cNvSpPr>
          <p:nvPr>
            <p:ph idx="1"/>
          </p:nvPr>
        </p:nvSpPr>
        <p:spPr>
          <a:xfrm>
            <a:off x="424370" y="1272209"/>
            <a:ext cx="11340000" cy="510872"/>
          </a:xfrm>
        </p:spPr>
        <p:txBody>
          <a:bodyPr/>
          <a:lstStyle/>
          <a:p>
            <a:r>
              <a:rPr lang="en-US" altLang="ko-KR"/>
              <a:t>Our structure will be: 1 repo -&gt; 1 pipeline -&gt; 1 container -&gt; 1 service</a:t>
            </a:r>
            <a:endParaRPr lang="ko-KR" altLang="en-US"/>
          </a:p>
        </p:txBody>
      </p:sp>
      <p:sp>
        <p:nvSpPr>
          <p:cNvPr id="3" name="슬라이드 번호 개체 틀 2">
            <a:extLst>
              <a:ext uri="{FF2B5EF4-FFF2-40B4-BE49-F238E27FC236}">
                <a16:creationId xmlns:a16="http://schemas.microsoft.com/office/drawing/2014/main" id="{7BE819F0-6529-4A66-8AA2-DA410763AA2D}"/>
              </a:ext>
            </a:extLst>
          </p:cNvPr>
          <p:cNvSpPr>
            <a:spLocks noGrp="1"/>
          </p:cNvSpPr>
          <p:nvPr>
            <p:ph type="sldNum" sz="quarter" idx="11"/>
          </p:nvPr>
        </p:nvSpPr>
        <p:spPr/>
        <p:txBody>
          <a:bodyPr/>
          <a:lstStyle/>
          <a:p>
            <a:pPr rtl="0"/>
            <a:fld id="{19B51A1E-902D-48AF-9020-955120F399B6}" type="slidenum">
              <a:rPr lang="en-ZA" altLang="ko-KR" noProof="0" smtClean="0"/>
              <a:pPr rtl="0"/>
              <a:t>5</a:t>
            </a:fld>
            <a:endParaRPr lang="ko-KR" altLang="en-US" noProof="0"/>
          </a:p>
        </p:txBody>
      </p:sp>
      <p:sp>
        <p:nvSpPr>
          <p:cNvPr id="4" name="바닥글 개체 틀 3">
            <a:extLst>
              <a:ext uri="{FF2B5EF4-FFF2-40B4-BE49-F238E27FC236}">
                <a16:creationId xmlns:a16="http://schemas.microsoft.com/office/drawing/2014/main" id="{C7B94351-0A18-4F44-8DA9-EB2136D69874}"/>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9859A422-D4D0-4C7D-873E-E7C2A83FD9C4}"/>
              </a:ext>
            </a:extLst>
          </p:cNvPr>
          <p:cNvSpPr>
            <a:spLocks noGrp="1"/>
          </p:cNvSpPr>
          <p:nvPr>
            <p:ph type="title"/>
          </p:nvPr>
        </p:nvSpPr>
        <p:spPr/>
        <p:txBody>
          <a:bodyPr/>
          <a:lstStyle/>
          <a:p>
            <a:r>
              <a:rPr lang="en-US" altLang="ko-KR" cap="all"/>
              <a:t>Structure</a:t>
            </a:r>
            <a:endParaRPr lang="ko-KR" altLang="en-US"/>
          </a:p>
        </p:txBody>
      </p:sp>
      <p:pic>
        <p:nvPicPr>
          <p:cNvPr id="6" name="그림 5">
            <a:extLst>
              <a:ext uri="{FF2B5EF4-FFF2-40B4-BE49-F238E27FC236}">
                <a16:creationId xmlns:a16="http://schemas.microsoft.com/office/drawing/2014/main" id="{78C2A8D7-B035-4235-A281-25E1AE02704A}"/>
              </a:ext>
            </a:extLst>
          </p:cNvPr>
          <p:cNvPicPr>
            <a:picLocks noChangeAspect="1"/>
          </p:cNvPicPr>
          <p:nvPr/>
        </p:nvPicPr>
        <p:blipFill>
          <a:blip r:embed="rId2"/>
          <a:stretch>
            <a:fillRect/>
          </a:stretch>
        </p:blipFill>
        <p:spPr>
          <a:xfrm>
            <a:off x="1300415" y="2626804"/>
            <a:ext cx="9591170" cy="2137220"/>
          </a:xfrm>
          <a:prstGeom prst="rect">
            <a:avLst/>
          </a:prstGeom>
        </p:spPr>
      </p:pic>
    </p:spTree>
    <p:extLst>
      <p:ext uri="{BB962C8B-B14F-4D97-AF65-F5344CB8AC3E}">
        <p14:creationId xmlns:p14="http://schemas.microsoft.com/office/powerpoint/2010/main" val="3747305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50</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738664"/>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#substitute your task id from the </a:t>
            </a:r>
            <a:r>
              <a:rPr lang="en-US" altLang="ko-KR" sz="1400" err="1">
                <a:solidFill>
                  <a:srgbClr val="707880"/>
                </a:solidFill>
                <a:latin typeface="&amp;quot"/>
              </a:rPr>
              <a:t>ps</a:t>
            </a:r>
            <a:r>
              <a:rPr lang="en-US" altLang="ko-KR" sz="1400">
                <a:solidFill>
                  <a:srgbClr val="707880"/>
                </a:solidFill>
                <a:latin typeface="&amp;quot"/>
              </a:rPr>
              <a:t> command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logs --task-id a06a6642-12c5-4006-b1d1-033994580605 \ </a:t>
            </a:r>
          </a:p>
          <a:p>
            <a:r>
              <a:rPr lang="en-US" altLang="ko-KR" sz="1400">
                <a:solidFill>
                  <a:srgbClr val="C5C8C6"/>
                </a:solidFill>
                <a:latin typeface="Consolas" panose="020B0609020204030204" pitchFamily="49" charset="0"/>
              </a:rPr>
              <a:t>	--follow --cluster-config $fargate_name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View logs:</a:t>
            </a:r>
            <a:endParaRPr lang="en-US" altLang="ko-KR" sz="3200">
              <a:solidFill>
                <a:srgbClr val="778BA5"/>
              </a:solidFill>
              <a:latin typeface="&amp;quot"/>
            </a:endParaRPr>
          </a:p>
        </p:txBody>
      </p:sp>
      <p:sp>
        <p:nvSpPr>
          <p:cNvPr id="2" name="Rectangle 2">
            <a:extLst>
              <a:ext uri="{FF2B5EF4-FFF2-40B4-BE49-F238E27FC236}">
                <a16:creationId xmlns:a16="http://schemas.microsoft.com/office/drawing/2014/main" id="{2E782DD7-C01E-438B-89DD-F02C9EBA12CE}"/>
              </a:ext>
            </a:extLst>
          </p:cNvPr>
          <p:cNvSpPr>
            <a:spLocks noChangeArrowheads="1"/>
          </p:cNvSpPr>
          <p:nvPr/>
        </p:nvSpPr>
        <p:spPr bwMode="auto">
          <a:xfrm>
            <a:off x="1191768" y="2892479"/>
            <a:ext cx="74340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lang="ko-KR" altLang="ko-KR" err="1">
                <a:latin typeface="+mn-lt"/>
              </a:rPr>
              <a:t>To</a:t>
            </a:r>
            <a:r>
              <a:rPr lang="ko-KR" altLang="ko-KR">
                <a:latin typeface="+mn-lt"/>
              </a:rPr>
              <a:t> </a:t>
            </a:r>
            <a:r>
              <a:rPr lang="ko-KR" altLang="ko-KR" err="1">
                <a:latin typeface="+mn-lt"/>
              </a:rPr>
              <a:t>view</a:t>
            </a:r>
            <a:r>
              <a:rPr lang="ko-KR" altLang="ko-KR">
                <a:latin typeface="+mn-lt"/>
              </a:rPr>
              <a:t> </a:t>
            </a:r>
            <a:r>
              <a:rPr lang="ko-KR" altLang="ko-KR" err="1">
                <a:latin typeface="+mn-lt"/>
              </a:rPr>
              <a:t>logs</a:t>
            </a:r>
            <a:r>
              <a:rPr lang="ko-KR" altLang="ko-KR">
                <a:latin typeface="+mn-lt"/>
              </a:rPr>
              <a:t>, </a:t>
            </a:r>
            <a:r>
              <a:rPr lang="ko-KR" altLang="ko-KR" err="1">
                <a:latin typeface="+mn-lt"/>
              </a:rPr>
              <a:t>find</a:t>
            </a:r>
            <a:r>
              <a:rPr lang="ko-KR" altLang="ko-KR">
                <a:latin typeface="+mn-lt"/>
              </a:rPr>
              <a:t> </a:t>
            </a:r>
            <a:r>
              <a:rPr lang="ko-KR" altLang="ko-KR" err="1">
                <a:latin typeface="+mn-lt"/>
              </a:rPr>
              <a:t>the</a:t>
            </a:r>
            <a:r>
              <a:rPr lang="ko-KR" altLang="ko-KR">
                <a:latin typeface="+mn-lt"/>
              </a:rPr>
              <a:t> </a:t>
            </a:r>
            <a:r>
              <a:rPr lang="ko-KR" altLang="ko-KR" err="1">
                <a:latin typeface="+mn-lt"/>
              </a:rPr>
              <a:t>task</a:t>
            </a:r>
            <a:r>
              <a:rPr lang="ko-KR" altLang="ko-KR">
                <a:latin typeface="+mn-lt"/>
              </a:rPr>
              <a:t> </a:t>
            </a:r>
            <a:r>
              <a:rPr lang="ko-KR" altLang="ko-KR" err="1">
                <a:latin typeface="+mn-lt"/>
              </a:rPr>
              <a:t>id</a:t>
            </a:r>
            <a:r>
              <a:rPr lang="ko-KR" altLang="ko-KR">
                <a:latin typeface="+mn-lt"/>
              </a:rPr>
              <a:t> </a:t>
            </a:r>
            <a:r>
              <a:rPr lang="ko-KR" altLang="ko-KR" err="1">
                <a:latin typeface="+mn-lt"/>
              </a:rPr>
              <a:t>from</a:t>
            </a:r>
            <a:r>
              <a:rPr lang="ko-KR" altLang="ko-KR">
                <a:latin typeface="+mn-lt"/>
              </a:rPr>
              <a:t> </a:t>
            </a:r>
            <a:r>
              <a:rPr lang="ko-KR" altLang="ko-KR" err="1">
                <a:latin typeface="+mn-lt"/>
              </a:rPr>
              <a:t>the</a:t>
            </a:r>
            <a:r>
              <a:rPr lang="ko-KR" altLang="ko-KR">
                <a:latin typeface="+mn-lt"/>
              </a:rPr>
              <a:t> </a:t>
            </a:r>
            <a:r>
              <a:rPr lang="ko-KR" altLang="ko-KR" err="1">
                <a:latin typeface="+mn-lt"/>
              </a:rPr>
              <a:t>earlier</a:t>
            </a:r>
            <a:r>
              <a:rPr lang="ko-KR" altLang="ko-KR">
                <a:latin typeface="+mn-lt"/>
              </a:rPr>
              <a:t> </a:t>
            </a:r>
            <a:r>
              <a:rPr lang="ko-KR" altLang="ko-KR" err="1">
                <a:latin typeface="+mn-lt"/>
              </a:rPr>
              <a:t>ps</a:t>
            </a:r>
            <a:r>
              <a:rPr lang="ko-KR" altLang="ko-KR">
                <a:latin typeface="+mn-lt"/>
              </a:rPr>
              <a:t> </a:t>
            </a:r>
            <a:r>
              <a:rPr lang="ko-KR" altLang="ko-KR" err="1">
                <a:latin typeface="+mn-lt"/>
              </a:rPr>
              <a:t>command</a:t>
            </a:r>
            <a:r>
              <a:rPr lang="ko-KR" altLang="ko-KR">
                <a:latin typeface="+mn-lt"/>
              </a:rPr>
              <a:t>, and </a:t>
            </a:r>
            <a:r>
              <a:rPr lang="ko-KR" altLang="ko-KR" err="1">
                <a:latin typeface="+mn-lt"/>
              </a:rPr>
              <a:t>use</a:t>
            </a:r>
            <a:r>
              <a:rPr lang="ko-KR" altLang="ko-KR">
                <a:latin typeface="+mn-lt"/>
              </a:rPr>
              <a:t> </a:t>
            </a:r>
            <a:r>
              <a:rPr lang="ko-KR" altLang="ko-KR" err="1">
                <a:latin typeface="+mn-lt"/>
              </a:rPr>
              <a:t>it</a:t>
            </a:r>
            <a:r>
              <a:rPr lang="ko-KR" altLang="ko-KR">
                <a:latin typeface="+mn-lt"/>
              </a:rPr>
              <a:t> </a:t>
            </a:r>
            <a:r>
              <a:rPr lang="ko-KR" altLang="ko-KR" err="1">
                <a:latin typeface="+mn-lt"/>
              </a:rPr>
              <a:t>in</a:t>
            </a:r>
            <a:r>
              <a:rPr lang="ko-KR" altLang="ko-KR">
                <a:latin typeface="+mn-lt"/>
              </a:rPr>
              <a:t> </a:t>
            </a:r>
            <a:r>
              <a:rPr lang="ko-KR" altLang="ko-KR" err="1">
                <a:latin typeface="+mn-lt"/>
              </a:rPr>
              <a:t>this</a:t>
            </a:r>
            <a:r>
              <a:rPr lang="ko-KR" altLang="ko-KR">
                <a:latin typeface="+mn-lt"/>
              </a:rPr>
              <a:t> </a:t>
            </a:r>
            <a:r>
              <a:rPr lang="ko-KR" altLang="ko-KR" err="1">
                <a:latin typeface="+mn-lt"/>
              </a:rPr>
              <a:t>command</a:t>
            </a:r>
            <a:r>
              <a:rPr lang="ko-KR" altLang="ko-KR">
                <a:latin typeface="+mn-lt"/>
              </a:rPr>
              <a:t>. You </a:t>
            </a:r>
            <a:r>
              <a:rPr lang="ko-KR" altLang="ko-KR" err="1">
                <a:latin typeface="+mn-lt"/>
              </a:rPr>
              <a:t>can</a:t>
            </a:r>
            <a:r>
              <a:rPr lang="ko-KR" altLang="ko-KR">
                <a:latin typeface="+mn-lt"/>
              </a:rPr>
              <a:t> </a:t>
            </a:r>
            <a:r>
              <a:rPr lang="ko-KR" altLang="ko-KR" err="1">
                <a:latin typeface="+mn-lt"/>
              </a:rPr>
              <a:t>follow</a:t>
            </a:r>
            <a:r>
              <a:rPr lang="ko-KR" altLang="ko-KR">
                <a:latin typeface="+mn-lt"/>
              </a:rPr>
              <a:t> </a:t>
            </a:r>
            <a:r>
              <a:rPr lang="ko-KR" altLang="ko-KR" err="1">
                <a:latin typeface="+mn-lt"/>
              </a:rPr>
              <a:t>a</a:t>
            </a:r>
            <a:r>
              <a:rPr lang="ko-KR" altLang="ko-KR">
                <a:latin typeface="+mn-lt"/>
              </a:rPr>
              <a:t> </a:t>
            </a:r>
            <a:r>
              <a:rPr lang="ko-KR" altLang="ko-KR" err="1">
                <a:latin typeface="+mn-lt"/>
              </a:rPr>
              <a:t>task’s</a:t>
            </a:r>
            <a:r>
              <a:rPr lang="ko-KR" altLang="ko-KR">
                <a:latin typeface="+mn-lt"/>
              </a:rPr>
              <a:t> </a:t>
            </a:r>
            <a:r>
              <a:rPr lang="ko-KR" altLang="ko-KR" err="1">
                <a:latin typeface="+mn-lt"/>
              </a:rPr>
              <a:t>logs</a:t>
            </a:r>
            <a:r>
              <a:rPr lang="ko-KR" altLang="ko-KR">
                <a:latin typeface="+mn-lt"/>
              </a:rPr>
              <a:t> </a:t>
            </a:r>
            <a:r>
              <a:rPr lang="ko-KR" altLang="ko-KR" err="1">
                <a:latin typeface="+mn-lt"/>
              </a:rPr>
              <a:t>also</a:t>
            </a:r>
            <a:r>
              <a:rPr lang="ko-KR" altLang="ko-KR">
                <a:latin typeface="+mn-lt"/>
              </a:rPr>
              <a:t>.</a:t>
            </a:r>
          </a:p>
        </p:txBody>
      </p:sp>
    </p:spTree>
    <p:extLst>
      <p:ext uri="{BB962C8B-B14F-4D97-AF65-F5344CB8AC3E}">
        <p14:creationId xmlns:p14="http://schemas.microsoft.com/office/powerpoint/2010/main" val="1873794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51</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954107"/>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ecsdemo-nodejs</a:t>
            </a:r>
            <a:r>
              <a:rPr lang="en-US" altLang="ko-KR" sz="1400">
                <a:solidFill>
                  <a:srgbClr val="707880"/>
                </a:solidFill>
                <a:latin typeface="&amp;quot"/>
              </a:rPr>
              <a:t> service scale 3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ecsdemo-nodejs</a:t>
            </a:r>
            <a:r>
              <a:rPr lang="en-US" altLang="ko-KR" sz="1400">
                <a:solidFill>
                  <a:srgbClr val="707880"/>
                </a:solidFill>
                <a:latin typeface="&amp;quot"/>
              </a:rPr>
              <a:t>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Scale the tasks:</a:t>
            </a:r>
            <a:endParaRPr lang="en-US" altLang="ko-KR" sz="3200">
              <a:solidFill>
                <a:srgbClr val="778BA5"/>
              </a:solidFill>
              <a:latin typeface="&amp;quot"/>
            </a:endParaRPr>
          </a:p>
        </p:txBody>
      </p:sp>
      <p:sp>
        <p:nvSpPr>
          <p:cNvPr id="2" name="Rectangle 2">
            <a:extLst>
              <a:ext uri="{FF2B5EF4-FFF2-40B4-BE49-F238E27FC236}">
                <a16:creationId xmlns:a16="http://schemas.microsoft.com/office/drawing/2014/main" id="{2E782DD7-C01E-438B-89DD-F02C9EBA12CE}"/>
              </a:ext>
            </a:extLst>
          </p:cNvPr>
          <p:cNvSpPr>
            <a:spLocks noChangeArrowheads="1"/>
          </p:cNvSpPr>
          <p:nvPr/>
        </p:nvSpPr>
        <p:spPr bwMode="auto">
          <a:xfrm>
            <a:off x="1191768" y="3105834"/>
            <a:ext cx="74340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a:t>We can see that our containers have now been evenly distributed across all 3 of our availability zones.</a:t>
            </a:r>
            <a:endParaRPr lang="ko-KR" altLang="ko-KR">
              <a:latin typeface="+mn-lt"/>
            </a:endParaRPr>
          </a:p>
        </p:txBody>
      </p:sp>
    </p:spTree>
    <p:extLst>
      <p:ext uri="{BB962C8B-B14F-4D97-AF65-F5344CB8AC3E}">
        <p14:creationId xmlns:p14="http://schemas.microsoft.com/office/powerpoint/2010/main" val="3552666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52</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1782571"/>
            <a:ext cx="8921496" cy="738664"/>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cd</a:t>
            </a:r>
            <a:r>
              <a:rPr lang="en-US" altLang="ko-KR" sz="1400">
                <a:solidFill>
                  <a:srgbClr val="C5C8C6"/>
                </a:solidFill>
                <a:latin typeface="Consolas" panose="020B0609020204030204" pitchFamily="49" charset="0"/>
              </a:rPr>
              <a:t> ~/environment/</a:t>
            </a:r>
            <a:r>
              <a:rPr lang="en-US" altLang="ko-KR" sz="1400" err="1">
                <a:solidFill>
                  <a:srgbClr val="C5C8C6"/>
                </a:solidFill>
                <a:latin typeface="Consolas" panose="020B0609020204030204" pitchFamily="49" charset="0"/>
              </a:rPr>
              <a:t>ecsdemo-nodejs</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mu </a:t>
            </a:r>
            <a:r>
              <a:rPr lang="en-US" altLang="ko-KR" sz="1400">
                <a:solidFill>
                  <a:srgbClr val="C5C8C6"/>
                </a:solidFill>
                <a:latin typeface="&amp;quot"/>
              </a:rPr>
              <a:t>-d</a:t>
            </a:r>
            <a:r>
              <a:rPr lang="en-US" altLang="ko-KR" sz="1400">
                <a:solidFill>
                  <a:srgbClr val="C5C8C6"/>
                </a:solidFill>
                <a:latin typeface="Consolas" panose="020B0609020204030204" pitchFamily="49" charset="0"/>
              </a:rPr>
              <a:t> pipeline up -t </a:t>
            </a:r>
            <a:r>
              <a:rPr lang="en-US" altLang="ko-KR" sz="1400">
                <a:solidFill>
                  <a:srgbClr val="8ABEB7"/>
                </a:solidFill>
                <a:latin typeface="&amp;quot"/>
              </a:rPr>
              <a:t>$GITHUB_TOKEN</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ls -la /</a:t>
            </a:r>
            <a:r>
              <a:rPr lang="en-US" altLang="ko-KR" sz="1400" err="1">
                <a:solidFill>
                  <a:srgbClr val="C5C8C6"/>
                </a:solidFill>
                <a:latin typeface="Consolas" panose="020B0609020204030204" pitchFamily="49" charset="0"/>
              </a:rPr>
              <a:t>tmp</a:t>
            </a:r>
            <a:r>
              <a:rPr lang="en-US" altLang="ko-KR" sz="1400">
                <a:solidFill>
                  <a:srgbClr val="C5C8C6"/>
                </a:solidFill>
                <a:latin typeface="Consolas" panose="020B0609020204030204" pitchFamily="49" charset="0"/>
              </a:rPr>
              <a:t>/mu-</a:t>
            </a:r>
            <a:r>
              <a:rPr lang="en-US" altLang="ko-KR" sz="1400" err="1">
                <a:solidFill>
                  <a:srgbClr val="C5C8C6"/>
                </a:solidFill>
                <a:latin typeface="Consolas" panose="020B0609020204030204" pitchFamily="49" charset="0"/>
              </a:rPr>
              <a:t>dryrun</a:t>
            </a:r>
            <a:r>
              <a:rPr lang="en-US" altLang="ko-KR" sz="1400">
                <a:solidFill>
                  <a:srgbClr val="C5C8C6"/>
                </a:solidFill>
                <a:latin typeface="Consolas" panose="020B0609020204030204" pitchFamily="49" charset="0"/>
              </a:rPr>
              <a:t> </a:t>
            </a:r>
            <a:endParaRPr lang="ko-KR" altLang="en-US" sz="1400"/>
          </a:p>
        </p:txBody>
      </p:sp>
      <p:sp>
        <p:nvSpPr>
          <p:cNvPr id="2" name="Rectangle 2">
            <a:extLst>
              <a:ext uri="{FF2B5EF4-FFF2-40B4-BE49-F238E27FC236}">
                <a16:creationId xmlns:a16="http://schemas.microsoft.com/office/drawing/2014/main" id="{2E782DD7-C01E-438B-89DD-F02C9EBA12CE}"/>
              </a:ext>
            </a:extLst>
          </p:cNvPr>
          <p:cNvSpPr>
            <a:spLocks noChangeArrowheads="1"/>
          </p:cNvSpPr>
          <p:nvPr/>
        </p:nvSpPr>
        <p:spPr bwMode="auto">
          <a:xfrm>
            <a:off x="1191768" y="1057578"/>
            <a:ext cx="74340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a:t>Let’s do a dry run and see what CloudFormation is generated!</a:t>
            </a:r>
          </a:p>
          <a:p>
            <a:r>
              <a:rPr lang="en-US" altLang="ko-KR"/>
              <a:t>Copy/Paste the following commands into your Cloud9 workspace:</a:t>
            </a:r>
          </a:p>
        </p:txBody>
      </p:sp>
      <p:sp>
        <p:nvSpPr>
          <p:cNvPr id="6" name="직사각형 5">
            <a:extLst>
              <a:ext uri="{FF2B5EF4-FFF2-40B4-BE49-F238E27FC236}">
                <a16:creationId xmlns:a16="http://schemas.microsoft.com/office/drawing/2014/main" id="{B1452CCB-760E-48EE-9558-39203A285768}"/>
              </a:ext>
            </a:extLst>
          </p:cNvPr>
          <p:cNvSpPr/>
          <p:nvPr/>
        </p:nvSpPr>
        <p:spPr>
          <a:xfrm>
            <a:off x="1133834" y="2752523"/>
            <a:ext cx="6096000" cy="646331"/>
          </a:xfrm>
          <a:prstGeom prst="rect">
            <a:avLst/>
          </a:prstGeom>
        </p:spPr>
        <p:txBody>
          <a:bodyPr>
            <a:spAutoFit/>
          </a:bodyPr>
          <a:lstStyle/>
          <a:p>
            <a:r>
              <a:rPr lang="en-US" altLang="ko-KR">
                <a:solidFill>
                  <a:srgbClr val="333333"/>
                </a:solidFill>
                <a:latin typeface="Arial" panose="020B0604020202020204" pitchFamily="34" charset="0"/>
              </a:rPr>
              <a:t>There should now be more stacks and parameter configs. Let’s look at the parameters for building the </a:t>
            </a:r>
            <a:r>
              <a:rPr lang="en-US" altLang="ko-KR" err="1">
                <a:solidFill>
                  <a:srgbClr val="333333"/>
                </a:solidFill>
                <a:latin typeface="Arial" panose="020B0604020202020204" pitchFamily="34" charset="0"/>
              </a:rPr>
              <a:t>CodePipeline</a:t>
            </a:r>
            <a:r>
              <a:rPr lang="en-US" altLang="ko-KR">
                <a:solidFill>
                  <a:srgbClr val="333333"/>
                </a:solidFill>
                <a:latin typeface="Arial" panose="020B0604020202020204" pitchFamily="34" charset="0"/>
              </a:rPr>
              <a:t>:</a:t>
            </a:r>
            <a:endParaRPr lang="ko-KR" altLang="en-US"/>
          </a:p>
        </p:txBody>
      </p:sp>
      <p:sp>
        <p:nvSpPr>
          <p:cNvPr id="9" name="직사각형 8">
            <a:extLst>
              <a:ext uri="{FF2B5EF4-FFF2-40B4-BE49-F238E27FC236}">
                <a16:creationId xmlns:a16="http://schemas.microsoft.com/office/drawing/2014/main" id="{4CAB17BF-F27A-447B-9E91-726B0CAFE169}"/>
              </a:ext>
            </a:extLst>
          </p:cNvPr>
          <p:cNvSpPr/>
          <p:nvPr/>
        </p:nvSpPr>
        <p:spPr>
          <a:xfrm>
            <a:off x="1191768" y="3578134"/>
            <a:ext cx="8921496" cy="307777"/>
          </a:xfrm>
          <a:prstGeom prst="rect">
            <a:avLst/>
          </a:prstGeom>
          <a:solidFill>
            <a:schemeClr val="bg2">
              <a:lumMod val="10000"/>
            </a:schemeClr>
          </a:solidFill>
        </p:spPr>
        <p:txBody>
          <a:bodyPr wrap="square">
            <a:spAutoFit/>
          </a:bodyPr>
          <a:lstStyle/>
          <a:p>
            <a:r>
              <a:rPr lang="en-US" altLang="ko-KR" sz="1400">
                <a:solidFill>
                  <a:srgbClr val="B294BB"/>
                </a:solidFill>
                <a:latin typeface="&amp;quot"/>
              </a:rPr>
              <a:t>less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tmp</a:t>
            </a:r>
            <a:r>
              <a:rPr lang="en-US" altLang="ko-KR" sz="1400">
                <a:solidFill>
                  <a:srgbClr val="C5C8C6"/>
                </a:solidFill>
                <a:latin typeface="Consolas" panose="020B0609020204030204" pitchFamily="49" charset="0"/>
              </a:rPr>
              <a:t>/mu-</a:t>
            </a:r>
            <a:r>
              <a:rPr lang="en-US" altLang="ko-KR" sz="1400" err="1">
                <a:solidFill>
                  <a:srgbClr val="C5C8C6"/>
                </a:solidFill>
                <a:latin typeface="Consolas" panose="020B0609020204030204" pitchFamily="49" charset="0"/>
              </a:rPr>
              <a:t>dryrun</a:t>
            </a:r>
            <a:r>
              <a:rPr lang="en-US" altLang="ko-KR" sz="1400">
                <a:solidFill>
                  <a:srgbClr val="C5C8C6"/>
                </a:solidFill>
                <a:latin typeface="Consolas" panose="020B0609020204030204" pitchFamily="49" charset="0"/>
              </a:rPr>
              <a:t>/config-</a:t>
            </a:r>
            <a:r>
              <a:rPr lang="en-US" altLang="ko-KR" sz="1400">
                <a:solidFill>
                  <a:srgbClr val="8ABEB7"/>
                </a:solidFill>
                <a:latin typeface="&amp;quot"/>
              </a:rPr>
              <a:t>${MU_NAMESPACE}</a:t>
            </a:r>
            <a:r>
              <a:rPr lang="en-US" altLang="ko-KR" sz="1400">
                <a:solidFill>
                  <a:srgbClr val="C5C8C6"/>
                </a:solidFill>
                <a:latin typeface="Consolas" panose="020B0609020204030204" pitchFamily="49" charset="0"/>
              </a:rPr>
              <a:t>-pipeline-</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nodejs.json</a:t>
            </a:r>
            <a:r>
              <a:rPr lang="en-US" altLang="ko-KR" sz="1400">
                <a:solidFill>
                  <a:srgbClr val="C5C8C6"/>
                </a:solidFill>
                <a:latin typeface="Consolas" panose="020B0609020204030204" pitchFamily="49" charset="0"/>
              </a:rPr>
              <a:t> </a:t>
            </a:r>
            <a:endParaRPr lang="ko-KR" altLang="en-US" sz="1400"/>
          </a:p>
        </p:txBody>
      </p:sp>
      <p:sp>
        <p:nvSpPr>
          <p:cNvPr id="8" name="직사각형 7">
            <a:extLst>
              <a:ext uri="{FF2B5EF4-FFF2-40B4-BE49-F238E27FC236}">
                <a16:creationId xmlns:a16="http://schemas.microsoft.com/office/drawing/2014/main" id="{44A0B3D4-0E42-4C4E-A9BE-1AE09E7E257E}"/>
              </a:ext>
            </a:extLst>
          </p:cNvPr>
          <p:cNvSpPr/>
          <p:nvPr/>
        </p:nvSpPr>
        <p:spPr>
          <a:xfrm>
            <a:off x="1133834" y="4117199"/>
            <a:ext cx="5925661" cy="369332"/>
          </a:xfrm>
          <a:prstGeom prst="rect">
            <a:avLst/>
          </a:prstGeom>
        </p:spPr>
        <p:txBody>
          <a:bodyPr wrap="none">
            <a:spAutoFit/>
          </a:bodyPr>
          <a:lstStyle/>
          <a:p>
            <a:r>
              <a:rPr lang="en-US" altLang="ko-KR">
                <a:solidFill>
                  <a:srgbClr val="333333"/>
                </a:solidFill>
                <a:latin typeface="Arial" panose="020B0604020202020204" pitchFamily="34" charset="0"/>
              </a:rPr>
              <a:t>Let’s look at how the pipeline for our service will be built:</a:t>
            </a:r>
            <a:endParaRPr lang="ko-KR" altLang="en-US"/>
          </a:p>
        </p:txBody>
      </p:sp>
      <p:sp>
        <p:nvSpPr>
          <p:cNvPr id="11" name="직사각형 10">
            <a:extLst>
              <a:ext uri="{FF2B5EF4-FFF2-40B4-BE49-F238E27FC236}">
                <a16:creationId xmlns:a16="http://schemas.microsoft.com/office/drawing/2014/main" id="{2FCF75C3-8E9B-43ED-9CC5-70B7543E0B1A}"/>
              </a:ext>
            </a:extLst>
          </p:cNvPr>
          <p:cNvSpPr/>
          <p:nvPr/>
        </p:nvSpPr>
        <p:spPr>
          <a:xfrm>
            <a:off x="1191768" y="4732272"/>
            <a:ext cx="8921496" cy="307777"/>
          </a:xfrm>
          <a:prstGeom prst="rect">
            <a:avLst/>
          </a:prstGeom>
          <a:solidFill>
            <a:schemeClr val="bg2">
              <a:lumMod val="10000"/>
            </a:schemeClr>
          </a:solidFill>
        </p:spPr>
        <p:txBody>
          <a:bodyPr wrap="square">
            <a:spAutoFit/>
          </a:bodyPr>
          <a:lstStyle/>
          <a:p>
            <a:r>
              <a:rPr lang="en-US" altLang="ko-KR" sz="1400">
                <a:solidFill>
                  <a:srgbClr val="B294BB"/>
                </a:solidFill>
                <a:latin typeface="&amp;quot"/>
              </a:rPr>
              <a:t>less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tmp</a:t>
            </a:r>
            <a:r>
              <a:rPr lang="en-US" altLang="ko-KR" sz="1400">
                <a:solidFill>
                  <a:srgbClr val="C5C8C6"/>
                </a:solidFill>
                <a:latin typeface="Consolas" panose="020B0609020204030204" pitchFamily="49" charset="0"/>
              </a:rPr>
              <a:t>/mu-</a:t>
            </a:r>
            <a:r>
              <a:rPr lang="en-US" altLang="ko-KR" sz="1400" err="1">
                <a:solidFill>
                  <a:srgbClr val="C5C8C6"/>
                </a:solidFill>
                <a:latin typeface="Consolas" panose="020B0609020204030204" pitchFamily="49" charset="0"/>
              </a:rPr>
              <a:t>dryrun</a:t>
            </a:r>
            <a:r>
              <a:rPr lang="en-US" altLang="ko-KR" sz="1400">
                <a:solidFill>
                  <a:srgbClr val="C5C8C6"/>
                </a:solidFill>
                <a:latin typeface="Consolas" panose="020B0609020204030204" pitchFamily="49" charset="0"/>
              </a:rPr>
              <a:t>/template-</a:t>
            </a:r>
            <a:r>
              <a:rPr lang="en-US" altLang="ko-KR" sz="1400">
                <a:solidFill>
                  <a:srgbClr val="8ABEB7"/>
                </a:solidFill>
                <a:latin typeface="&amp;quot"/>
              </a:rPr>
              <a:t>${MU_NAMESPACE}</a:t>
            </a:r>
            <a:r>
              <a:rPr lang="en-US" altLang="ko-KR" sz="1400">
                <a:solidFill>
                  <a:srgbClr val="C5C8C6"/>
                </a:solidFill>
                <a:latin typeface="Consolas" panose="020B0609020204030204" pitchFamily="49" charset="0"/>
              </a:rPr>
              <a:t>-pipeline-</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nodejs.yml</a:t>
            </a:r>
            <a:r>
              <a:rPr lang="en-US" altLang="ko-KR" sz="1400">
                <a:solidFill>
                  <a:srgbClr val="C5C8C6"/>
                </a:solidFill>
                <a:latin typeface="Consolas" panose="020B0609020204030204" pitchFamily="49" charset="0"/>
              </a:rPr>
              <a:t> </a:t>
            </a:r>
            <a:endParaRPr lang="ko-KR" altLang="en-US" sz="1400"/>
          </a:p>
        </p:txBody>
      </p:sp>
      <p:sp>
        <p:nvSpPr>
          <p:cNvPr id="12" name="직사각형 11">
            <a:extLst>
              <a:ext uri="{FF2B5EF4-FFF2-40B4-BE49-F238E27FC236}">
                <a16:creationId xmlns:a16="http://schemas.microsoft.com/office/drawing/2014/main" id="{00882928-656B-47CF-8CA9-54D46664ADEB}"/>
              </a:ext>
            </a:extLst>
          </p:cNvPr>
          <p:cNvSpPr/>
          <p:nvPr/>
        </p:nvSpPr>
        <p:spPr>
          <a:xfrm>
            <a:off x="1133834" y="5693896"/>
            <a:ext cx="8921496" cy="523220"/>
          </a:xfrm>
          <a:prstGeom prst="rect">
            <a:avLst/>
          </a:prstGeom>
          <a:solidFill>
            <a:schemeClr val="bg2">
              <a:lumMod val="10000"/>
            </a:schemeClr>
          </a:solidFill>
        </p:spPr>
        <p:txBody>
          <a:bodyPr wrap="square">
            <a:spAutoFit/>
          </a:bodyPr>
          <a:lstStyle/>
          <a:p>
            <a:r>
              <a:rPr lang="en-US" altLang="ko-KR" sz="1400">
                <a:solidFill>
                  <a:srgbClr val="DE935F"/>
                </a:solidFill>
                <a:latin typeface="&amp;quot"/>
              </a:rPr>
              <a:t>cd</a:t>
            </a:r>
            <a:r>
              <a:rPr lang="en-US" altLang="ko-KR" sz="1400">
                <a:solidFill>
                  <a:srgbClr val="C5C8C6"/>
                </a:solidFill>
                <a:latin typeface="Consolas" panose="020B0609020204030204" pitchFamily="49" charset="0"/>
              </a:rPr>
              <a:t> ~/environment/</a:t>
            </a:r>
            <a:r>
              <a:rPr lang="en-US" altLang="ko-KR" sz="1400" err="1">
                <a:solidFill>
                  <a:srgbClr val="C5C8C6"/>
                </a:solidFill>
                <a:latin typeface="Consolas" panose="020B0609020204030204" pitchFamily="49" charset="0"/>
              </a:rPr>
              <a:t>ecsdemo-nodejs</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mu pipeline up -t </a:t>
            </a:r>
            <a:r>
              <a:rPr lang="en-US" altLang="ko-KR" sz="1400">
                <a:solidFill>
                  <a:srgbClr val="8ABEB7"/>
                </a:solidFill>
                <a:latin typeface="&amp;quot"/>
              </a:rPr>
              <a:t>$GITHUB_TOKEN</a:t>
            </a:r>
            <a:r>
              <a:rPr lang="en-US" altLang="ko-KR" sz="1400">
                <a:solidFill>
                  <a:srgbClr val="C5C8C6"/>
                </a:solidFill>
                <a:latin typeface="Consolas" panose="020B0609020204030204" pitchFamily="49" charset="0"/>
              </a:rPr>
              <a:t> </a:t>
            </a:r>
            <a:endParaRPr lang="ko-KR" altLang="en-US" sz="1400"/>
          </a:p>
        </p:txBody>
      </p:sp>
      <p:sp>
        <p:nvSpPr>
          <p:cNvPr id="13" name="Rectangle 2">
            <a:extLst>
              <a:ext uri="{FF2B5EF4-FFF2-40B4-BE49-F238E27FC236}">
                <a16:creationId xmlns:a16="http://schemas.microsoft.com/office/drawing/2014/main" id="{7291572F-2211-445F-84E0-BE6EB0023DFF}"/>
              </a:ext>
            </a:extLst>
          </p:cNvPr>
          <p:cNvSpPr>
            <a:spLocks noChangeArrowheads="1"/>
          </p:cNvSpPr>
          <p:nvPr/>
        </p:nvSpPr>
        <p:spPr bwMode="auto">
          <a:xfrm>
            <a:off x="1133834" y="5070826"/>
            <a:ext cx="74340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a:t>Now we can bring up the NodeJS Backend Pipeline:</a:t>
            </a:r>
          </a:p>
        </p:txBody>
      </p:sp>
    </p:spTree>
    <p:extLst>
      <p:ext uri="{BB962C8B-B14F-4D97-AF65-F5344CB8AC3E}">
        <p14:creationId xmlns:p14="http://schemas.microsoft.com/office/powerpoint/2010/main" val="62517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53</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139187"/>
            <a:ext cx="8921496" cy="307777"/>
          </a:xfrm>
          <a:prstGeom prst="rect">
            <a:avLst/>
          </a:prstGeom>
          <a:solidFill>
            <a:schemeClr val="bg2">
              <a:lumMod val="10000"/>
            </a:schemeClr>
          </a:solidFill>
        </p:spPr>
        <p:txBody>
          <a:bodyPr wrap="square">
            <a:spAutoFit/>
          </a:bodyPr>
          <a:lstStyle/>
          <a:p>
            <a:r>
              <a:rPr lang="pl-PL" altLang="ko-KR" sz="1400">
                <a:solidFill>
                  <a:srgbClr val="C5C8C6"/>
                </a:solidFill>
                <a:latin typeface="Consolas" panose="020B0609020204030204" pitchFamily="49" charset="0"/>
              </a:rPr>
              <a:t>mu svc </a:t>
            </a:r>
            <a:r>
              <a:rPr lang="pl-PL" altLang="ko-KR" sz="1400">
                <a:solidFill>
                  <a:srgbClr val="81A2BE"/>
                </a:solidFill>
                <a:latin typeface="&amp;quot"/>
              </a:rPr>
              <a:t>show</a:t>
            </a:r>
            <a:r>
              <a:rPr lang="pl-PL" altLang="ko-KR" sz="1400">
                <a:solidFill>
                  <a:srgbClr val="C5C8C6"/>
                </a:solidFill>
                <a:latin typeface="Consolas" panose="020B0609020204030204" pitchFamily="49" charset="0"/>
              </a:rPr>
              <a:t> -w -t </a:t>
            </a:r>
            <a:endParaRPr lang="ko-KR" altLang="en-US" sz="1400"/>
          </a:p>
        </p:txBody>
      </p:sp>
      <p:sp>
        <p:nvSpPr>
          <p:cNvPr id="2" name="Rectangle 2">
            <a:extLst>
              <a:ext uri="{FF2B5EF4-FFF2-40B4-BE49-F238E27FC236}">
                <a16:creationId xmlns:a16="http://schemas.microsoft.com/office/drawing/2014/main" id="{2E782DD7-C01E-438B-89DD-F02C9EBA12CE}"/>
              </a:ext>
            </a:extLst>
          </p:cNvPr>
          <p:cNvSpPr>
            <a:spLocks noChangeArrowheads="1"/>
          </p:cNvSpPr>
          <p:nvPr/>
        </p:nvSpPr>
        <p:spPr bwMode="auto">
          <a:xfrm>
            <a:off x="1173479" y="1377617"/>
            <a:ext cx="107549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333333"/>
                </a:solidFill>
              </a:rPr>
              <a:t>After the </a:t>
            </a:r>
            <a:r>
              <a:rPr lang="en-US" altLang="ko-KR" err="1">
                <a:solidFill>
                  <a:srgbClr val="333333"/>
                </a:solidFill>
              </a:rPr>
              <a:t>CodePipeline</a:t>
            </a:r>
            <a:r>
              <a:rPr lang="en-US" altLang="ko-KR">
                <a:solidFill>
                  <a:srgbClr val="333333"/>
                </a:solidFill>
              </a:rPr>
              <a:t> is built, </a:t>
            </a:r>
            <a:r>
              <a:rPr lang="en-US" altLang="ko-KR">
                <a:solidFill>
                  <a:srgbClr val="333333"/>
                </a:solidFill>
                <a:hlinkClick r:id="rId2">
                  <a:extLst>
                    <a:ext uri="{A12FA001-AC4F-418D-AE19-62706E023703}">
                      <ahyp:hlinkClr xmlns:ahyp="http://schemas.microsoft.com/office/drawing/2018/hyperlinkcolor" val="tx"/>
                    </a:ext>
                  </a:extLst>
                </a:hlinkClick>
              </a:rPr>
              <a:t>watch it run.</a:t>
            </a:r>
            <a:r>
              <a:rPr lang="en-US" altLang="ko-KR">
                <a:solidFill>
                  <a:srgbClr val="333333"/>
                </a:solidFill>
              </a:rPr>
              <a:t> Once it runs, </a:t>
            </a:r>
            <a:r>
              <a:rPr lang="en-US" altLang="ko-KR">
                <a:solidFill>
                  <a:srgbClr val="333333"/>
                </a:solidFill>
                <a:hlinkClick r:id="rId3">
                  <a:extLst>
                    <a:ext uri="{A12FA001-AC4F-418D-AE19-62706E023703}">
                      <ahyp:hlinkClr xmlns:ahyp="http://schemas.microsoft.com/office/drawing/2018/hyperlinkcolor" val="tx"/>
                    </a:ext>
                  </a:extLst>
                </a:hlinkClick>
              </a:rPr>
              <a:t>check for deployed tasks in your ECS cluster.</a:t>
            </a:r>
            <a:endParaRPr lang="en-US" altLang="ko-KR">
              <a:solidFill>
                <a:srgbClr val="333333"/>
              </a:solidFill>
            </a:endParaRPr>
          </a:p>
          <a:p>
            <a:r>
              <a:rPr lang="en-US" altLang="ko-KR">
                <a:solidFill>
                  <a:srgbClr val="333333"/>
                </a:solidFill>
              </a:rPr>
              <a:t>You can watch the pipeline steps in the terminal:</a:t>
            </a:r>
          </a:p>
        </p:txBody>
      </p:sp>
      <p:sp>
        <p:nvSpPr>
          <p:cNvPr id="6" name="직사각형 5">
            <a:extLst>
              <a:ext uri="{FF2B5EF4-FFF2-40B4-BE49-F238E27FC236}">
                <a16:creationId xmlns:a16="http://schemas.microsoft.com/office/drawing/2014/main" id="{B1452CCB-760E-48EE-9558-39203A285768}"/>
              </a:ext>
            </a:extLst>
          </p:cNvPr>
          <p:cNvSpPr/>
          <p:nvPr/>
        </p:nvSpPr>
        <p:spPr>
          <a:xfrm>
            <a:off x="1133834" y="2715947"/>
            <a:ext cx="6096000" cy="369332"/>
          </a:xfrm>
          <a:prstGeom prst="rect">
            <a:avLst/>
          </a:prstGeom>
        </p:spPr>
        <p:txBody>
          <a:bodyPr>
            <a:spAutoFit/>
          </a:bodyPr>
          <a:lstStyle/>
          <a:p>
            <a:r>
              <a:rPr lang="en-US" altLang="ko-KR"/>
              <a:t>You can also follow the pipeline logs:</a:t>
            </a:r>
            <a:endParaRPr lang="ko-KR" altLang="en-US"/>
          </a:p>
        </p:txBody>
      </p:sp>
      <p:sp>
        <p:nvSpPr>
          <p:cNvPr id="9" name="직사각형 8">
            <a:extLst>
              <a:ext uri="{FF2B5EF4-FFF2-40B4-BE49-F238E27FC236}">
                <a16:creationId xmlns:a16="http://schemas.microsoft.com/office/drawing/2014/main" id="{4CAB17BF-F27A-447B-9E91-726B0CAFE169}"/>
              </a:ext>
            </a:extLst>
          </p:cNvPr>
          <p:cNvSpPr/>
          <p:nvPr/>
        </p:nvSpPr>
        <p:spPr>
          <a:xfrm>
            <a:off x="1191768" y="3294670"/>
            <a:ext cx="8921496" cy="307777"/>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mu pipeline logs </a:t>
            </a:r>
            <a:r>
              <a:rPr lang="en-US" altLang="ko-KR" sz="1400">
                <a:solidFill>
                  <a:srgbClr val="C5C8C6"/>
                </a:solidFill>
                <a:latin typeface="&amp;quot"/>
              </a:rPr>
              <a:t>-f</a:t>
            </a:r>
            <a:r>
              <a:rPr lang="en-US" altLang="ko-KR" sz="1400">
                <a:solidFill>
                  <a:srgbClr val="C5C8C6"/>
                </a:solidFill>
                <a:latin typeface="Consolas" panose="020B0609020204030204" pitchFamily="49" charset="0"/>
              </a:rPr>
              <a:t> </a:t>
            </a:r>
            <a:endParaRPr lang="ko-KR" altLang="en-US" sz="1400"/>
          </a:p>
        </p:txBody>
      </p:sp>
      <p:sp>
        <p:nvSpPr>
          <p:cNvPr id="8" name="직사각형 7">
            <a:extLst>
              <a:ext uri="{FF2B5EF4-FFF2-40B4-BE49-F238E27FC236}">
                <a16:creationId xmlns:a16="http://schemas.microsoft.com/office/drawing/2014/main" id="{44A0B3D4-0E42-4C4E-A9BE-1AE09E7E257E}"/>
              </a:ext>
            </a:extLst>
          </p:cNvPr>
          <p:cNvSpPr/>
          <p:nvPr/>
        </p:nvSpPr>
        <p:spPr>
          <a:xfrm>
            <a:off x="1133834" y="3833735"/>
            <a:ext cx="2481192" cy="369332"/>
          </a:xfrm>
          <a:prstGeom prst="rect">
            <a:avLst/>
          </a:prstGeom>
        </p:spPr>
        <p:txBody>
          <a:bodyPr wrap="none">
            <a:spAutoFit/>
          </a:bodyPr>
          <a:lstStyle/>
          <a:p>
            <a:r>
              <a:rPr lang="en-US" altLang="ko-KR"/>
              <a:t>And follow the task logs:</a:t>
            </a:r>
            <a:endParaRPr lang="ko-KR" altLang="en-US"/>
          </a:p>
        </p:txBody>
      </p:sp>
      <p:sp>
        <p:nvSpPr>
          <p:cNvPr id="11" name="직사각형 10">
            <a:extLst>
              <a:ext uri="{FF2B5EF4-FFF2-40B4-BE49-F238E27FC236}">
                <a16:creationId xmlns:a16="http://schemas.microsoft.com/office/drawing/2014/main" id="{2FCF75C3-8E9B-43ED-9CC5-70B7543E0B1A}"/>
              </a:ext>
            </a:extLst>
          </p:cNvPr>
          <p:cNvSpPr/>
          <p:nvPr/>
        </p:nvSpPr>
        <p:spPr>
          <a:xfrm>
            <a:off x="1191768" y="4448808"/>
            <a:ext cx="8921496" cy="307777"/>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mu svc logs </a:t>
            </a:r>
            <a:r>
              <a:rPr lang="en-US" altLang="ko-KR" sz="1400">
                <a:solidFill>
                  <a:srgbClr val="C5C8C6"/>
                </a:solidFill>
                <a:latin typeface="&amp;quot"/>
              </a:rPr>
              <a:t>-f</a:t>
            </a:r>
            <a:r>
              <a:rPr lang="en-US" altLang="ko-KR" sz="1400">
                <a:solidFill>
                  <a:srgbClr val="C5C8C6"/>
                </a:solidFill>
                <a:latin typeface="Consolas" panose="020B0609020204030204" pitchFamily="49" charset="0"/>
              </a:rPr>
              <a:t> acceptance </a:t>
            </a:r>
            <a:endParaRPr lang="ko-KR" altLang="en-US" sz="1400"/>
          </a:p>
        </p:txBody>
      </p:sp>
    </p:spTree>
    <p:extLst>
      <p:ext uri="{BB962C8B-B14F-4D97-AF65-F5344CB8AC3E}">
        <p14:creationId xmlns:p14="http://schemas.microsoft.com/office/powerpoint/2010/main" val="3115172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cap="all"/>
              <a:t>Crystal Backend API</a:t>
            </a: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93592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3AF675E9-D28D-4813-A292-535050B9BFD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69445" y="1271588"/>
            <a:ext cx="7849936" cy="4660900"/>
          </a:xfrm>
          <a:prstGeom prst="rect">
            <a:avLst/>
          </a:prstGeom>
        </p:spPr>
      </p:pic>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55</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Crystal Backend API</a:t>
            </a:r>
            <a:endParaRPr lang="ko-KR" altLang="en-US"/>
          </a:p>
        </p:txBody>
      </p:sp>
    </p:spTree>
    <p:extLst>
      <p:ext uri="{BB962C8B-B14F-4D97-AF65-F5344CB8AC3E}">
        <p14:creationId xmlns:p14="http://schemas.microsoft.com/office/powerpoint/2010/main" val="337734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9F6142-9E5A-4349-92E1-CB602829CF21}"/>
              </a:ext>
            </a:extLst>
          </p:cNvPr>
          <p:cNvSpPr>
            <a:spLocks noGrp="1"/>
          </p:cNvSpPr>
          <p:nvPr>
            <p:ph idx="1"/>
          </p:nvPr>
        </p:nvSpPr>
        <p:spPr>
          <a:xfrm>
            <a:off x="424370" y="1272209"/>
            <a:ext cx="11340000" cy="738664"/>
          </a:xfrm>
        </p:spPr>
        <p:txBody>
          <a:bodyPr/>
          <a:lstStyle/>
          <a:p>
            <a:r>
              <a:rPr lang="en-US" altLang="ko-KR"/>
              <a:t>For this backend </a:t>
            </a:r>
            <a:r>
              <a:rPr lang="en-US" altLang="ko-KR" err="1"/>
              <a:t>api</a:t>
            </a:r>
            <a:r>
              <a:rPr lang="en-US" altLang="ko-KR"/>
              <a:t> service, we want to use our native service discovery so that this API is only reachable from inside our VPC. Check out </a:t>
            </a:r>
            <a:r>
              <a:rPr lang="en-US" altLang="ko-KR" err="1">
                <a:hlinkClick r:id="rId2"/>
              </a:rPr>
              <a:t>mu.yml</a:t>
            </a:r>
            <a:r>
              <a:rPr lang="en-US" altLang="ko-KR"/>
              <a:t> and notice how we’ve set the environment variables to point to the native service discovery name for this service:</a:t>
            </a:r>
          </a:p>
        </p:txBody>
      </p:sp>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56</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Crystal Backend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550667"/>
            <a:ext cx="8921496" cy="1169551"/>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a:t>
            </a:r>
            <a:r>
              <a:rPr lang="en-US" altLang="ko-KR" sz="1400">
                <a:solidFill>
                  <a:srgbClr val="C5C8C6"/>
                </a:solidFill>
                <a:latin typeface="Consolas" panose="020B0609020204030204" pitchFamily="49" charset="0"/>
              </a:rPr>
              <a:t> </a:t>
            </a:r>
          </a:p>
          <a:p>
            <a:r>
              <a:rPr lang="en-US" altLang="ko-KR" sz="1400">
                <a:solidFill>
                  <a:srgbClr val="C5C8C6"/>
                </a:solidFill>
                <a:latin typeface="&amp;quot"/>
              </a:rPr>
              <a:t>service:</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desiredCount</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a:t>
            </a:r>
            <a:r>
              <a:rPr lang="en-US" altLang="ko-KR" sz="1400">
                <a:solidFill>
                  <a:srgbClr val="C5C8C6"/>
                </a:solidFill>
                <a:latin typeface="Consolas" panose="020B0609020204030204" pitchFamily="49" charset="0"/>
              </a:rPr>
              <a:t> </a:t>
            </a:r>
          </a:p>
          <a:p>
            <a:pPr lvl="1"/>
            <a:r>
              <a:rPr lang="en-US" altLang="ko-KR" sz="1400" err="1">
                <a:solidFill>
                  <a:srgbClr val="C5C8C6"/>
                </a:solidFill>
                <a:latin typeface="&amp;quot"/>
              </a:rPr>
              <a:t>maxSize</a:t>
            </a:r>
            <a:r>
              <a:rPr lang="en-US" altLang="ko-KR" sz="1400">
                <a:solidFill>
                  <a:srgbClr val="C5C8C6"/>
                </a:solidFill>
                <a:latin typeface="&amp;quot"/>
              </a:rPr>
              <a:t>:</a:t>
            </a:r>
            <a:r>
              <a:rPr lang="en-US" altLang="ko-KR" sz="1400">
                <a:solidFill>
                  <a:srgbClr val="C5C8C6"/>
                </a:solidFill>
                <a:latin typeface="Consolas" panose="020B0609020204030204" pitchFamily="49" charset="0"/>
              </a:rPr>
              <a:t> </a:t>
            </a:r>
            <a:r>
              <a:rPr lang="en-US" altLang="ko-KR" sz="1400">
                <a:solidFill>
                  <a:srgbClr val="CC6666"/>
                </a:solidFill>
                <a:latin typeface="&amp;quot"/>
              </a:rPr>
              <a:t>6</a:t>
            </a:r>
            <a:r>
              <a:rPr lang="en-US" altLang="ko-KR" sz="1400">
                <a:solidFill>
                  <a:srgbClr val="C5C8C6"/>
                </a:solidFill>
                <a:latin typeface="Consolas" panose="020B0609020204030204" pitchFamily="49" charset="0"/>
              </a:rPr>
              <a:t> </a:t>
            </a:r>
          </a:p>
          <a:p>
            <a:pPr lvl="1"/>
            <a:r>
              <a:rPr lang="en-US" altLang="ko-KR" sz="1400">
                <a:solidFill>
                  <a:srgbClr val="C5C8C6"/>
                </a:solidFill>
                <a:latin typeface="&amp;quot"/>
              </a:rPr>
              <a:t>port:</a:t>
            </a:r>
            <a:r>
              <a:rPr lang="en-US" altLang="ko-KR" sz="1400">
                <a:solidFill>
                  <a:srgbClr val="C5C8C6"/>
                </a:solidFill>
                <a:latin typeface="Consolas" panose="020B0609020204030204" pitchFamily="49" charset="0"/>
              </a:rPr>
              <a:t> </a:t>
            </a:r>
            <a:r>
              <a:rPr lang="en-US" altLang="ko-KR" sz="1400">
                <a:solidFill>
                  <a:srgbClr val="CC6666"/>
                </a:solidFill>
                <a:latin typeface="&amp;quot"/>
              </a:rPr>
              <a:t>3000</a:t>
            </a:r>
            <a:r>
              <a:rPr lang="en-US" altLang="ko-KR" sz="1400">
                <a:solidFill>
                  <a:srgbClr val="C5C8C6"/>
                </a:solidFill>
                <a:latin typeface="Consolas" panose="020B0609020204030204" pitchFamily="49" charset="0"/>
              </a:rPr>
              <a:t> </a:t>
            </a:r>
            <a:endParaRPr lang="ko-KR" altLang="en-US" sz="1400"/>
          </a:p>
        </p:txBody>
      </p:sp>
    </p:spTree>
    <p:extLst>
      <p:ext uri="{BB962C8B-B14F-4D97-AF65-F5344CB8AC3E}">
        <p14:creationId xmlns:p14="http://schemas.microsoft.com/office/powerpoint/2010/main" val="1880744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57</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2031325"/>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cd ~/environment/</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-crystal </a:t>
            </a:r>
          </a:p>
          <a:p>
            <a:r>
              <a:rPr lang="en-US" altLang="ko-KR" sz="1400" err="1">
                <a:solidFill>
                  <a:srgbClr val="C5C8C6"/>
                </a:solidFill>
                <a:latin typeface="Consolas" panose="020B0609020204030204" pitchFamily="49" charset="0"/>
              </a:rPr>
              <a:t>envsubst</a:t>
            </a:r>
            <a:r>
              <a:rPr lang="en-US" altLang="ko-KR" sz="1400">
                <a:solidFill>
                  <a:srgbClr val="C5C8C6"/>
                </a:solidFill>
                <a:latin typeface="Consolas" panose="020B0609020204030204" pitchFamily="49" charset="0"/>
              </a:rPr>
              <a:t> &lt; </a:t>
            </a:r>
            <a:r>
              <a:rPr lang="en-US" altLang="ko-KR" sz="1400" err="1">
                <a:solidFill>
                  <a:srgbClr val="C5C8C6"/>
                </a:solidFill>
                <a:latin typeface="Consolas" panose="020B0609020204030204" pitchFamily="49" charset="0"/>
              </a:rPr>
              <a:t>ecs-params.yml.template</a:t>
            </a:r>
            <a:r>
              <a:rPr lang="en-US" altLang="ko-KR" sz="1400">
                <a:solidFill>
                  <a:srgbClr val="C5C8C6"/>
                </a:solidFill>
                <a:latin typeface="Consolas" panose="020B0609020204030204" pitchFamily="49" charset="0"/>
              </a:rPr>
              <a:t> &gt;</a:t>
            </a:r>
            <a:r>
              <a:rPr lang="en-US" altLang="ko-KR" sz="1400" err="1">
                <a:solidFill>
                  <a:srgbClr val="C5C8C6"/>
                </a:solidFill>
                <a:latin typeface="Consolas" panose="020B0609020204030204" pitchFamily="49" charset="0"/>
              </a:rPr>
              <a:t>ecs-params.yml</a:t>
            </a:r>
            <a:r>
              <a:rPr lang="en-US" altLang="ko-KR" sz="1400">
                <a:solidFill>
                  <a:srgbClr val="C5C8C6"/>
                </a:solidFill>
                <a:latin typeface="Consolas" panose="020B0609020204030204" pitchFamily="49" charset="0"/>
              </a:rPr>
              <a:t> </a:t>
            </a:r>
          </a:p>
          <a:p>
            <a:endParaRPr lang="en-US" altLang="ko-KR" sz="1400">
              <a:solidFill>
                <a:srgbClr val="C5C8C6"/>
              </a:solidFill>
              <a:latin typeface="Consolas" panose="020B0609020204030204" pitchFamily="49" charset="0"/>
            </a:endParaRP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-crystal service up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--create-log-groups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--private-</a:t>
            </a:r>
            <a:r>
              <a:rPr lang="en-US" altLang="ko-KR" sz="1400" err="1">
                <a:solidFill>
                  <a:srgbClr val="707880"/>
                </a:solidFill>
                <a:latin typeface="&amp;quot"/>
              </a:rPr>
              <a:t>dns</a:t>
            </a:r>
            <a:r>
              <a:rPr lang="en-US" altLang="ko-KR" sz="1400">
                <a:solidFill>
                  <a:srgbClr val="707880"/>
                </a:solidFill>
                <a:latin typeface="&amp;quot"/>
              </a:rPr>
              <a:t>-namespace service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--enable-service-discovery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--cluster-config $fargate_name \</a:t>
            </a:r>
            <a:r>
              <a:rPr lang="en-US" altLang="ko-KR" sz="1400">
                <a:solidFill>
                  <a:srgbClr val="C5C8C6"/>
                </a:solidFill>
                <a:latin typeface="Consolas" panose="020B0609020204030204" pitchFamily="49" charset="0"/>
              </a:rPr>
              <a:t> </a:t>
            </a:r>
          </a:p>
          <a:p>
            <a:pPr lvl="1"/>
            <a:r>
              <a:rPr lang="en-US" altLang="ko-KR" sz="1400">
                <a:solidFill>
                  <a:srgbClr val="707880"/>
                </a:solidFill>
                <a:latin typeface="&amp;quot"/>
              </a:rPr>
              <a:t>--</a:t>
            </a:r>
            <a:r>
              <a:rPr lang="en-US" altLang="ko-KR" sz="1400" err="1">
                <a:solidFill>
                  <a:srgbClr val="707880"/>
                </a:solidFill>
                <a:latin typeface="&amp;quot"/>
              </a:rPr>
              <a:t>vpc</a:t>
            </a:r>
            <a:r>
              <a:rPr lang="en-US" altLang="ko-KR" sz="1400">
                <a:solidFill>
                  <a:srgbClr val="707880"/>
                </a:solidFill>
                <a:latin typeface="&amp;quot"/>
              </a:rPr>
              <a:t> $</a:t>
            </a:r>
            <a:r>
              <a:rPr lang="en-US" altLang="ko-KR" sz="1400" err="1">
                <a:solidFill>
                  <a:srgbClr val="707880"/>
                </a:solidFill>
                <a:latin typeface="&amp;quot"/>
              </a:rPr>
              <a:t>vpc</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Deploy our crystal application:</a:t>
            </a:r>
            <a:endParaRPr lang="en-US" altLang="ko-KR" sz="3200">
              <a:solidFill>
                <a:srgbClr val="778BA5"/>
              </a:solidFill>
              <a:latin typeface="&amp;quot"/>
            </a:endParaRPr>
          </a:p>
        </p:txBody>
      </p:sp>
      <p:sp>
        <p:nvSpPr>
          <p:cNvPr id="6" name="Rectangle 2">
            <a:extLst>
              <a:ext uri="{FF2B5EF4-FFF2-40B4-BE49-F238E27FC236}">
                <a16:creationId xmlns:a16="http://schemas.microsoft.com/office/drawing/2014/main" id="{38A15EC8-1B58-4951-9D7D-9059B1DE6FE6}"/>
              </a:ext>
            </a:extLst>
          </p:cNvPr>
          <p:cNvSpPr>
            <a:spLocks noChangeArrowheads="1"/>
          </p:cNvSpPr>
          <p:nvPr/>
        </p:nvSpPr>
        <p:spPr bwMode="auto">
          <a:xfrm>
            <a:off x="1191768" y="4271864"/>
            <a:ext cx="892149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lang="ko-KR" altLang="ko-KR" sz="1400" err="1"/>
              <a:t>Here</a:t>
            </a:r>
            <a:r>
              <a:rPr lang="ko-KR" altLang="ko-KR" sz="1400"/>
              <a:t>, </a:t>
            </a:r>
            <a:r>
              <a:rPr lang="ko-KR" altLang="ko-KR" sz="1400" err="1"/>
              <a:t>we</a:t>
            </a:r>
            <a:r>
              <a:rPr lang="ko-KR" altLang="ko-KR" sz="1400"/>
              <a:t> </a:t>
            </a:r>
            <a:r>
              <a:rPr lang="ko-KR" altLang="ko-KR" sz="1400" err="1"/>
              <a:t>change</a:t>
            </a:r>
            <a:r>
              <a:rPr lang="ko-KR" altLang="ko-KR" sz="1400"/>
              <a:t> </a:t>
            </a:r>
            <a:r>
              <a:rPr lang="ko-KR" altLang="ko-KR" sz="1400" err="1"/>
              <a:t>directories</a:t>
            </a:r>
            <a:r>
              <a:rPr lang="ko-KR" altLang="ko-KR" sz="1400"/>
              <a:t> </a:t>
            </a:r>
            <a:r>
              <a:rPr lang="ko-KR" altLang="ko-KR" sz="1400" err="1"/>
              <a:t>into</a:t>
            </a:r>
            <a:r>
              <a:rPr lang="ko-KR" altLang="ko-KR" sz="1400"/>
              <a:t> </a:t>
            </a:r>
            <a:r>
              <a:rPr lang="ko-KR" altLang="ko-KR" sz="1400" err="1"/>
              <a:t>our</a:t>
            </a:r>
            <a:r>
              <a:rPr lang="ko-KR" altLang="ko-KR" sz="1400"/>
              <a:t> </a:t>
            </a:r>
            <a:r>
              <a:rPr lang="ko-KR" altLang="ko-KR" sz="1400" err="1"/>
              <a:t>crystal</a:t>
            </a:r>
            <a:r>
              <a:rPr lang="ko-KR" altLang="ko-KR" sz="1400"/>
              <a:t> </a:t>
            </a:r>
            <a:r>
              <a:rPr lang="ko-KR" altLang="ko-KR" sz="1400" err="1"/>
              <a:t>application</a:t>
            </a:r>
            <a:r>
              <a:rPr lang="ko-KR" altLang="ko-KR" sz="1400"/>
              <a:t> </a:t>
            </a:r>
            <a:r>
              <a:rPr lang="ko-KR" altLang="ko-KR" sz="1400" err="1"/>
              <a:t>code</a:t>
            </a:r>
            <a:r>
              <a:rPr lang="ko-KR" altLang="ko-KR" sz="1400"/>
              <a:t> </a:t>
            </a:r>
            <a:r>
              <a:rPr lang="ko-KR" altLang="ko-KR" sz="1400" err="1"/>
              <a:t>directory</a:t>
            </a:r>
            <a:r>
              <a:rPr lang="ko-KR" altLang="ko-KR" sz="1400"/>
              <a:t>. The </a:t>
            </a:r>
            <a:r>
              <a:rPr lang="ko-KR" altLang="ko-KR" sz="1400" err="1"/>
              <a:t>envsubst</a:t>
            </a:r>
            <a:r>
              <a:rPr lang="ko-KR" altLang="ko-KR" sz="1400"/>
              <a:t> </a:t>
            </a:r>
            <a:r>
              <a:rPr lang="ko-KR" altLang="ko-KR" sz="1400" err="1"/>
              <a:t>command</a:t>
            </a:r>
            <a:r>
              <a:rPr lang="ko-KR" altLang="ko-KR" sz="1400"/>
              <a:t> </a:t>
            </a:r>
            <a:r>
              <a:rPr lang="ko-KR" altLang="ko-KR" sz="1400" err="1"/>
              <a:t>templates</a:t>
            </a:r>
            <a:r>
              <a:rPr lang="ko-KR" altLang="ko-KR" sz="1400"/>
              <a:t> </a:t>
            </a:r>
            <a:r>
              <a:rPr lang="ko-KR" altLang="ko-KR" sz="1400" err="1"/>
              <a:t>our</a:t>
            </a:r>
            <a:r>
              <a:rPr lang="ko-KR" altLang="ko-KR" sz="1400"/>
              <a:t> </a:t>
            </a:r>
            <a:r>
              <a:rPr lang="ko-KR" altLang="ko-KR" sz="1400" err="1"/>
              <a:t>ecs-params.yml</a:t>
            </a:r>
            <a:r>
              <a:rPr lang="ko-KR" altLang="ko-KR" sz="1400"/>
              <a:t> </a:t>
            </a:r>
            <a:r>
              <a:rPr lang="ko-KR" altLang="ko-KR" sz="1400" err="1"/>
              <a:t>file</a:t>
            </a:r>
            <a:r>
              <a:rPr lang="ko-KR" altLang="ko-KR" sz="1400"/>
              <a:t> </a:t>
            </a:r>
            <a:r>
              <a:rPr lang="ko-KR" altLang="ko-KR" sz="1400" err="1"/>
              <a:t>with</a:t>
            </a:r>
            <a:r>
              <a:rPr lang="ko-KR" altLang="ko-KR" sz="1400"/>
              <a:t> </a:t>
            </a:r>
            <a:r>
              <a:rPr lang="ko-KR" altLang="ko-KR" sz="1400" err="1"/>
              <a:t>our</a:t>
            </a:r>
            <a:r>
              <a:rPr lang="ko-KR" altLang="ko-KR" sz="1400"/>
              <a:t> </a:t>
            </a:r>
            <a:r>
              <a:rPr lang="ko-KR" altLang="ko-KR" sz="1400" err="1"/>
              <a:t>current</a:t>
            </a:r>
            <a:r>
              <a:rPr lang="ko-KR" altLang="ko-KR" sz="1400"/>
              <a:t> </a:t>
            </a:r>
            <a:r>
              <a:rPr lang="ko-KR" altLang="ko-KR" sz="1400" err="1"/>
              <a:t>values</a:t>
            </a:r>
            <a:r>
              <a:rPr lang="ko-KR" altLang="ko-KR" sz="1400"/>
              <a:t>. </a:t>
            </a:r>
            <a:r>
              <a:rPr lang="ko-KR" altLang="ko-KR" sz="1400" err="1"/>
              <a:t>We</a:t>
            </a:r>
            <a:r>
              <a:rPr lang="ko-KR" altLang="ko-KR" sz="1400"/>
              <a:t> </a:t>
            </a:r>
            <a:r>
              <a:rPr lang="ko-KR" altLang="ko-KR" sz="1400" err="1"/>
              <a:t>then</a:t>
            </a:r>
            <a:r>
              <a:rPr lang="ko-KR" altLang="ko-KR" sz="1400"/>
              <a:t> </a:t>
            </a:r>
            <a:r>
              <a:rPr lang="ko-KR" altLang="ko-KR" sz="1400" err="1"/>
              <a:t>launch</a:t>
            </a:r>
            <a:r>
              <a:rPr lang="ko-KR" altLang="ko-KR" sz="1400"/>
              <a:t> </a:t>
            </a:r>
            <a:r>
              <a:rPr lang="ko-KR" altLang="ko-KR" sz="1400" err="1"/>
              <a:t>our</a:t>
            </a:r>
            <a:r>
              <a:rPr lang="ko-KR" altLang="ko-KR" sz="1400"/>
              <a:t> </a:t>
            </a:r>
            <a:r>
              <a:rPr lang="ko-KR" altLang="ko-KR" sz="1400" err="1"/>
              <a:t>crystal</a:t>
            </a:r>
            <a:r>
              <a:rPr lang="ko-KR" altLang="ko-KR" sz="1400"/>
              <a:t> </a:t>
            </a:r>
            <a:r>
              <a:rPr lang="ko-KR" altLang="ko-KR" sz="1400" err="1"/>
              <a:t>service</a:t>
            </a:r>
            <a:r>
              <a:rPr lang="ko-KR" altLang="ko-KR" sz="1400"/>
              <a:t> </a:t>
            </a:r>
            <a:r>
              <a:rPr lang="ko-KR" altLang="ko-KR" sz="1400" err="1"/>
              <a:t>on</a:t>
            </a:r>
            <a:r>
              <a:rPr lang="ko-KR" altLang="ko-KR" sz="1400"/>
              <a:t> </a:t>
            </a:r>
            <a:r>
              <a:rPr lang="ko-KR" altLang="ko-KR" sz="1400" err="1"/>
              <a:t>our</a:t>
            </a:r>
            <a:r>
              <a:rPr lang="ko-KR" altLang="ko-KR" sz="1400"/>
              <a:t> ECS </a:t>
            </a:r>
            <a:r>
              <a:rPr lang="ko-KR" altLang="ko-KR" sz="1400" err="1"/>
              <a:t>cluster</a:t>
            </a:r>
            <a:r>
              <a:rPr lang="ko-KR" altLang="ko-KR" sz="1400"/>
              <a:t> (</a:t>
            </a:r>
            <a:r>
              <a:rPr lang="ko-KR" altLang="ko-KR" sz="1400" err="1"/>
              <a:t>with</a:t>
            </a:r>
            <a:r>
              <a:rPr lang="ko-KR" altLang="ko-KR" sz="1400"/>
              <a:t> </a:t>
            </a:r>
            <a:r>
              <a:rPr lang="ko-KR" altLang="ko-KR" sz="1400" err="1"/>
              <a:t>a</a:t>
            </a:r>
            <a:r>
              <a:rPr lang="ko-KR" altLang="ko-KR" sz="1400"/>
              <a:t> </a:t>
            </a:r>
            <a:r>
              <a:rPr lang="ko-KR" altLang="ko-KR" sz="1400" err="1"/>
              <a:t>default</a:t>
            </a:r>
            <a:r>
              <a:rPr lang="ko-KR" altLang="ko-KR" sz="1400"/>
              <a:t> </a:t>
            </a:r>
            <a:r>
              <a:rPr lang="ko-KR" altLang="ko-KR" sz="1400" err="1"/>
              <a:t>launchtype</a:t>
            </a:r>
            <a:r>
              <a:rPr lang="ko-KR" altLang="ko-KR" sz="1400"/>
              <a:t> of </a:t>
            </a:r>
            <a:r>
              <a:rPr lang="ko-KR" altLang="ko-KR" sz="1400" err="1"/>
              <a:t>Fargate</a:t>
            </a:r>
            <a:r>
              <a:rPr lang="ko-KR" altLang="ko-KR" sz="1400"/>
              <a:t>)</a:t>
            </a:r>
            <a:endParaRPr lang="en-US" altLang="ko-KR" sz="1400"/>
          </a:p>
          <a:p>
            <a:pPr marL="0" marR="0" lvl="0" indent="0" algn="l" defTabSz="914400" rtl="0" eaLnBrk="0" fontAlgn="b" latinLnBrk="0" hangingPunct="0">
              <a:lnSpc>
                <a:spcPct val="100000"/>
              </a:lnSpc>
              <a:spcBef>
                <a:spcPct val="0"/>
              </a:spcBef>
              <a:spcAft>
                <a:spcPct val="0"/>
              </a:spcAft>
              <a:buClrTx/>
              <a:buSzTx/>
              <a:buFontTx/>
              <a:buNone/>
              <a:tabLst/>
            </a:pPr>
            <a:endParaRPr lang="ko-KR" altLang="ko-KR" sz="1400"/>
          </a:p>
          <a:p>
            <a:pPr marL="0" marR="0" lvl="0" indent="0" algn="l" defTabSz="914400" rtl="0" eaLnBrk="0" fontAlgn="base" latinLnBrk="0" hangingPunct="0">
              <a:lnSpc>
                <a:spcPct val="100000"/>
              </a:lnSpc>
              <a:spcBef>
                <a:spcPct val="0"/>
              </a:spcBef>
              <a:spcAft>
                <a:spcPct val="0"/>
              </a:spcAft>
              <a:buClrTx/>
              <a:buSzTx/>
              <a:buFontTx/>
              <a:buNone/>
              <a:tabLst/>
            </a:pPr>
            <a:r>
              <a:rPr lang="ko-KR" altLang="ko-KR" sz="1400" err="1"/>
              <a:t>Note</a:t>
            </a:r>
            <a:r>
              <a:rPr lang="ko-KR" altLang="ko-KR" sz="1400"/>
              <a:t>: </a:t>
            </a:r>
            <a:r>
              <a:rPr lang="ko-KR" altLang="ko-KR" sz="1400" err="1"/>
              <a:t>ecs-cli</a:t>
            </a:r>
            <a:r>
              <a:rPr lang="ko-KR" altLang="ko-KR" sz="1400"/>
              <a:t> </a:t>
            </a:r>
            <a:r>
              <a:rPr lang="ko-KR" altLang="ko-KR" sz="1400" err="1"/>
              <a:t>will</a:t>
            </a:r>
            <a:r>
              <a:rPr lang="ko-KR" altLang="ko-KR" sz="1400"/>
              <a:t> </a:t>
            </a:r>
            <a:r>
              <a:rPr lang="ko-KR" altLang="ko-KR" sz="1400" err="1"/>
              <a:t>take</a:t>
            </a:r>
            <a:r>
              <a:rPr lang="ko-KR" altLang="ko-KR" sz="1400"/>
              <a:t> </a:t>
            </a:r>
            <a:r>
              <a:rPr lang="ko-KR" altLang="ko-KR" sz="1400" err="1"/>
              <a:t>care</a:t>
            </a:r>
            <a:r>
              <a:rPr lang="ko-KR" altLang="ko-KR" sz="1400"/>
              <a:t> of </a:t>
            </a:r>
            <a:r>
              <a:rPr lang="ko-KR" altLang="ko-KR" sz="1400" err="1"/>
              <a:t>building</a:t>
            </a:r>
            <a:r>
              <a:rPr lang="ko-KR" altLang="ko-KR" sz="1400"/>
              <a:t> </a:t>
            </a:r>
            <a:r>
              <a:rPr lang="ko-KR" altLang="ko-KR" sz="1400" err="1"/>
              <a:t>our</a:t>
            </a:r>
            <a:r>
              <a:rPr lang="ko-KR" altLang="ko-KR" sz="1400"/>
              <a:t> </a:t>
            </a:r>
            <a:r>
              <a:rPr lang="ko-KR" altLang="ko-KR" sz="1400" err="1"/>
              <a:t>private</a:t>
            </a:r>
            <a:r>
              <a:rPr lang="ko-KR" altLang="ko-KR" sz="1400"/>
              <a:t> </a:t>
            </a:r>
            <a:r>
              <a:rPr lang="ko-KR" altLang="ko-KR" sz="1400" err="1"/>
              <a:t>dns</a:t>
            </a:r>
            <a:r>
              <a:rPr lang="ko-KR" altLang="ko-KR" sz="1400"/>
              <a:t> </a:t>
            </a:r>
            <a:r>
              <a:rPr lang="ko-KR" altLang="ko-KR" sz="1400" err="1"/>
              <a:t>namespace</a:t>
            </a:r>
            <a:r>
              <a:rPr lang="ko-KR" altLang="ko-KR" sz="1400"/>
              <a:t> </a:t>
            </a:r>
            <a:r>
              <a:rPr lang="ko-KR" altLang="ko-KR" sz="1400" err="1"/>
              <a:t>for</a:t>
            </a:r>
            <a:r>
              <a:rPr lang="ko-KR" altLang="ko-KR" sz="1400"/>
              <a:t> </a:t>
            </a:r>
            <a:r>
              <a:rPr lang="ko-KR" altLang="ko-KR" sz="1400" err="1"/>
              <a:t>service</a:t>
            </a:r>
            <a:r>
              <a:rPr lang="ko-KR" altLang="ko-KR" sz="1400"/>
              <a:t> </a:t>
            </a:r>
            <a:r>
              <a:rPr lang="ko-KR" altLang="ko-KR" sz="1400" err="1"/>
              <a:t>discovery</a:t>
            </a:r>
            <a:r>
              <a:rPr lang="ko-KR" altLang="ko-KR" sz="1400"/>
              <a:t>, and </a:t>
            </a:r>
            <a:r>
              <a:rPr lang="ko-KR" altLang="ko-KR" sz="1400" err="1"/>
              <a:t>log</a:t>
            </a:r>
            <a:r>
              <a:rPr lang="ko-KR" altLang="ko-KR" sz="1400"/>
              <a:t> </a:t>
            </a:r>
            <a:r>
              <a:rPr lang="ko-KR" altLang="ko-KR" sz="1400" err="1"/>
              <a:t>group</a:t>
            </a:r>
            <a:r>
              <a:rPr lang="ko-KR" altLang="ko-KR" sz="1400"/>
              <a:t> </a:t>
            </a:r>
            <a:r>
              <a:rPr lang="ko-KR" altLang="ko-KR" sz="1400" err="1"/>
              <a:t>in</a:t>
            </a:r>
            <a:r>
              <a:rPr lang="ko-KR" altLang="ko-KR" sz="1400"/>
              <a:t> </a:t>
            </a:r>
            <a:r>
              <a:rPr lang="ko-KR" altLang="ko-KR" sz="1400" err="1"/>
              <a:t>cloudwatch</a:t>
            </a:r>
            <a:r>
              <a:rPr lang="ko-KR" altLang="ko-KR" sz="1400"/>
              <a:t> </a:t>
            </a:r>
            <a:r>
              <a:rPr lang="ko-KR" altLang="ko-KR" sz="1400" err="1"/>
              <a:t>logs</a:t>
            </a:r>
            <a:r>
              <a:rPr lang="ko-KR" altLang="ko-KR" sz="1400"/>
              <a:t>.</a:t>
            </a:r>
          </a:p>
        </p:txBody>
      </p:sp>
    </p:spTree>
    <p:extLst>
      <p:ext uri="{BB962C8B-B14F-4D97-AF65-F5344CB8AC3E}">
        <p14:creationId xmlns:p14="http://schemas.microsoft.com/office/powerpoint/2010/main" val="809270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58</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523220"/>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-crystal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View running container:</a:t>
            </a:r>
            <a:endParaRPr lang="en-US" altLang="ko-KR" sz="3200">
              <a:solidFill>
                <a:srgbClr val="778BA5"/>
              </a:solidFill>
              <a:latin typeface="&amp;quot"/>
            </a:endParaRPr>
          </a:p>
        </p:txBody>
      </p:sp>
      <p:sp>
        <p:nvSpPr>
          <p:cNvPr id="6" name="Rectangle 2">
            <a:extLst>
              <a:ext uri="{FF2B5EF4-FFF2-40B4-BE49-F238E27FC236}">
                <a16:creationId xmlns:a16="http://schemas.microsoft.com/office/drawing/2014/main" id="{38A15EC8-1B58-4951-9D7D-9059B1DE6FE6}"/>
              </a:ext>
            </a:extLst>
          </p:cNvPr>
          <p:cNvSpPr>
            <a:spLocks noChangeArrowheads="1"/>
          </p:cNvSpPr>
          <p:nvPr/>
        </p:nvSpPr>
        <p:spPr bwMode="auto">
          <a:xfrm>
            <a:off x="1191768" y="2683387"/>
            <a:ext cx="892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a:t>We should have one task registered.</a:t>
            </a:r>
            <a:endParaRPr lang="ko-KR" altLang="ko-KR" sz="1400"/>
          </a:p>
        </p:txBody>
      </p:sp>
      <p:sp>
        <p:nvSpPr>
          <p:cNvPr id="9" name="직사각형 8">
            <a:extLst>
              <a:ext uri="{FF2B5EF4-FFF2-40B4-BE49-F238E27FC236}">
                <a16:creationId xmlns:a16="http://schemas.microsoft.com/office/drawing/2014/main" id="{CBA22EBC-9FAC-4F04-9214-C8AB40D00681}"/>
              </a:ext>
            </a:extLst>
          </p:cNvPr>
          <p:cNvSpPr/>
          <p:nvPr/>
        </p:nvSpPr>
        <p:spPr>
          <a:xfrm>
            <a:off x="1187196" y="3809534"/>
            <a:ext cx="8921496" cy="738664"/>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alb_url</a:t>
            </a:r>
            <a:r>
              <a:rPr lang="en-US" altLang="ko-KR" sz="1400">
                <a:solidFill>
                  <a:srgbClr val="C5C8C6"/>
                </a:solidFill>
                <a:latin typeface="Consolas" panose="020B0609020204030204" pitchFamily="49" charset="0"/>
              </a:rPr>
              <a:t>=$(</a:t>
            </a:r>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describe-stacks --stack-name $fargate_name-alb --query </a:t>
            </a:r>
            <a:r>
              <a:rPr lang="en-US" altLang="ko-KR" sz="1400">
                <a:solidFill>
                  <a:srgbClr val="B5BD68"/>
                </a:solidFill>
                <a:latin typeface="&amp;quot"/>
              </a:rPr>
              <a:t>'Stacks[0].Outputs[?</a:t>
            </a:r>
            <a:r>
              <a:rPr lang="en-US" altLang="ko-KR" sz="1400" err="1">
                <a:solidFill>
                  <a:srgbClr val="B5BD68"/>
                </a:solidFill>
                <a:latin typeface="&amp;quot"/>
              </a:rPr>
              <a:t>OutputKey</a:t>
            </a:r>
            <a:r>
              <a:rPr lang="en-US" altLang="ko-KR" sz="1400">
                <a:solidFill>
                  <a:srgbClr val="B5BD68"/>
                </a:solidFill>
                <a:latin typeface="&amp;quot"/>
              </a:rPr>
              <a:t>==`</a:t>
            </a:r>
            <a:r>
              <a:rPr lang="en-US" altLang="ko-KR" sz="1400" err="1">
                <a:solidFill>
                  <a:srgbClr val="B5BD68"/>
                </a:solidFill>
                <a:latin typeface="&amp;quot"/>
              </a:rPr>
              <a:t>ExternalUrl</a:t>
            </a:r>
            <a:r>
              <a:rPr lang="en-US" altLang="ko-KR" sz="1400">
                <a:solidFill>
                  <a:srgbClr val="B5BD68"/>
                </a:solidFill>
                <a:latin typeface="&amp;quot"/>
              </a:rPr>
              <a:t>`].</a:t>
            </a:r>
            <a:r>
              <a:rPr lang="en-US" altLang="ko-KR" sz="1400" err="1">
                <a:solidFill>
                  <a:srgbClr val="B5BD68"/>
                </a:solidFill>
                <a:latin typeface="&amp;quot"/>
              </a:rPr>
              <a:t>OutputValue</a:t>
            </a:r>
            <a:r>
              <a:rPr lang="en-US" altLang="ko-KR" sz="1400">
                <a:solidFill>
                  <a:srgbClr val="B5BD68"/>
                </a:solidFill>
                <a:latin typeface="&amp;quot"/>
              </a:rPr>
              <a:t>'</a:t>
            </a:r>
            <a:r>
              <a:rPr lang="en-US" altLang="ko-KR" sz="1400">
                <a:solidFill>
                  <a:srgbClr val="C5C8C6"/>
                </a:solidFill>
                <a:latin typeface="Consolas" panose="020B0609020204030204" pitchFamily="49" charset="0"/>
              </a:rPr>
              <a:t> --output text) </a:t>
            </a:r>
          </a:p>
          <a:p>
            <a:r>
              <a:rPr lang="en-US" altLang="ko-KR" sz="1400">
                <a:solidFill>
                  <a:srgbClr val="DE935F"/>
                </a:solidFill>
                <a:latin typeface="&amp;quot"/>
              </a:rPr>
              <a:t>echo</a:t>
            </a:r>
            <a:r>
              <a:rPr lang="en-US" altLang="ko-KR" sz="1400">
                <a:solidFill>
                  <a:srgbClr val="C5C8C6"/>
                </a:solidFill>
                <a:latin typeface="Consolas" panose="020B0609020204030204" pitchFamily="49" charset="0"/>
              </a:rPr>
              <a:t> </a:t>
            </a:r>
            <a:r>
              <a:rPr lang="en-US" altLang="ko-KR" sz="1400">
                <a:solidFill>
                  <a:srgbClr val="B5BD68"/>
                </a:solidFill>
                <a:latin typeface="&amp;quot"/>
              </a:rPr>
              <a:t>"Open </a:t>
            </a:r>
            <a:r>
              <a:rPr lang="en-US" altLang="ko-KR" sz="1400">
                <a:solidFill>
                  <a:srgbClr val="8ABEB7"/>
                </a:solidFill>
                <a:latin typeface="&amp;quot"/>
              </a:rPr>
              <a:t>$</a:t>
            </a:r>
            <a:r>
              <a:rPr lang="en-US" altLang="ko-KR" sz="1400" err="1">
                <a:solidFill>
                  <a:srgbClr val="8ABEB7"/>
                </a:solidFill>
                <a:latin typeface="&amp;quot"/>
              </a:rPr>
              <a:t>alb_url</a:t>
            </a:r>
            <a:r>
              <a:rPr lang="en-US" altLang="ko-KR" sz="1400">
                <a:solidFill>
                  <a:srgbClr val="B5BD68"/>
                </a:solidFill>
                <a:latin typeface="&amp;quot"/>
              </a:rPr>
              <a:t> in your browser"</a:t>
            </a:r>
            <a:r>
              <a:rPr lang="en-US" altLang="ko-KR" sz="1400">
                <a:solidFill>
                  <a:srgbClr val="C5C8C6"/>
                </a:solidFill>
                <a:latin typeface="Consolas" panose="020B0609020204030204" pitchFamily="49" charset="0"/>
              </a:rPr>
              <a:t> </a:t>
            </a:r>
            <a:endParaRPr lang="ko-KR" altLang="en-US" sz="1400"/>
          </a:p>
        </p:txBody>
      </p:sp>
      <p:sp>
        <p:nvSpPr>
          <p:cNvPr id="11" name="Rectangle 4">
            <a:extLst>
              <a:ext uri="{FF2B5EF4-FFF2-40B4-BE49-F238E27FC236}">
                <a16:creationId xmlns:a16="http://schemas.microsoft.com/office/drawing/2014/main" id="{F7FF6AC0-F061-4838-8119-B3CB30EA3293}"/>
              </a:ext>
            </a:extLst>
          </p:cNvPr>
          <p:cNvSpPr>
            <a:spLocks noChangeArrowheads="1"/>
          </p:cNvSpPr>
          <p:nvPr/>
        </p:nvSpPr>
        <p:spPr bwMode="auto">
          <a:xfrm>
            <a:off x="1187196" y="3137424"/>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Check reachability (open </a:t>
            </a:r>
            <a:r>
              <a:rPr lang="en-US" altLang="ko-KR" sz="3200" err="1">
                <a:solidFill>
                  <a:srgbClr val="778BA5"/>
                </a:solidFill>
                <a:latin typeface="Work Sans"/>
              </a:rPr>
              <a:t>url</a:t>
            </a:r>
            <a:r>
              <a:rPr lang="en-US" altLang="ko-KR" sz="3200">
                <a:solidFill>
                  <a:srgbClr val="778BA5"/>
                </a:solidFill>
                <a:latin typeface="Work Sans"/>
              </a:rPr>
              <a:t> in your browser):</a:t>
            </a:r>
            <a:endParaRPr lang="en-US" altLang="ko-KR" sz="3200">
              <a:solidFill>
                <a:srgbClr val="778BA5"/>
              </a:solidFill>
              <a:latin typeface="&amp;quot"/>
            </a:endParaRPr>
          </a:p>
        </p:txBody>
      </p:sp>
      <p:sp>
        <p:nvSpPr>
          <p:cNvPr id="2" name="직사각형 1">
            <a:extLst>
              <a:ext uri="{FF2B5EF4-FFF2-40B4-BE49-F238E27FC236}">
                <a16:creationId xmlns:a16="http://schemas.microsoft.com/office/drawing/2014/main" id="{F52DEA7F-9EF2-47B1-87D6-5F726996EB5D}"/>
              </a:ext>
            </a:extLst>
          </p:cNvPr>
          <p:cNvSpPr/>
          <p:nvPr/>
        </p:nvSpPr>
        <p:spPr>
          <a:xfrm>
            <a:off x="1187196" y="4798671"/>
            <a:ext cx="8921496" cy="646331"/>
          </a:xfrm>
          <a:prstGeom prst="rect">
            <a:avLst/>
          </a:prstGeom>
        </p:spPr>
        <p:txBody>
          <a:bodyPr wrap="square">
            <a:spAutoFit/>
          </a:bodyPr>
          <a:lstStyle/>
          <a:p>
            <a:r>
              <a:rPr lang="en-US" altLang="ko-KR">
                <a:solidFill>
                  <a:srgbClr val="333333"/>
                </a:solidFill>
                <a:latin typeface="Arial" panose="020B0604020202020204" pitchFamily="34" charset="0"/>
              </a:rPr>
              <a:t>This command looks up the URL for our ingress ALB, and outputs it. You should be able to click to open, or copy-paste into your browser.</a:t>
            </a:r>
            <a:endParaRPr lang="ko-KR" altLang="en-US"/>
          </a:p>
        </p:txBody>
      </p:sp>
    </p:spTree>
    <p:extLst>
      <p:ext uri="{BB962C8B-B14F-4D97-AF65-F5344CB8AC3E}">
        <p14:creationId xmlns:p14="http://schemas.microsoft.com/office/powerpoint/2010/main" val="3182260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59</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Deploy the NodeJS Service</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002027"/>
            <a:ext cx="8921496" cy="738664"/>
          </a:xfrm>
          <a:prstGeom prst="rect">
            <a:avLst/>
          </a:prstGeom>
          <a:solidFill>
            <a:schemeClr val="bg2">
              <a:lumMod val="10000"/>
            </a:schemeClr>
          </a:solidFill>
        </p:spPr>
        <p:txBody>
          <a:bodyPr wrap="square">
            <a:spAutoFit/>
          </a:bodyPr>
          <a:lstStyle/>
          <a:p>
            <a:r>
              <a:rPr lang="en-US" altLang="ko-KR" sz="1400">
                <a:solidFill>
                  <a:srgbClr val="707880"/>
                </a:solidFill>
                <a:latin typeface="&amp;quot"/>
              </a:rPr>
              <a:t>#substitute your task id from the </a:t>
            </a:r>
            <a:r>
              <a:rPr lang="en-US" altLang="ko-KR" sz="1400" err="1">
                <a:solidFill>
                  <a:srgbClr val="707880"/>
                </a:solidFill>
                <a:latin typeface="&amp;quot"/>
              </a:rPr>
              <a:t>ps</a:t>
            </a:r>
            <a:r>
              <a:rPr lang="en-US" altLang="ko-KR" sz="1400">
                <a:solidFill>
                  <a:srgbClr val="707880"/>
                </a:solidFill>
                <a:latin typeface="&amp;quot"/>
              </a:rPr>
              <a:t> command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logs --task-id a06a6642-12c5-4006-b1d1-033994580605 \ </a:t>
            </a:r>
          </a:p>
          <a:p>
            <a:r>
              <a:rPr lang="en-US" altLang="ko-KR" sz="1400">
                <a:solidFill>
                  <a:srgbClr val="C5C8C6"/>
                </a:solidFill>
                <a:latin typeface="Consolas" panose="020B0609020204030204" pitchFamily="49" charset="0"/>
              </a:rPr>
              <a:t>	--follow --cluster-config $fargate_name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329917"/>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View logs:</a:t>
            </a:r>
            <a:endParaRPr lang="en-US" altLang="ko-KR" sz="3200">
              <a:solidFill>
                <a:srgbClr val="778BA5"/>
              </a:solidFill>
              <a:latin typeface="&amp;quot"/>
            </a:endParaRPr>
          </a:p>
        </p:txBody>
      </p:sp>
      <p:sp>
        <p:nvSpPr>
          <p:cNvPr id="6" name="Rectangle 2">
            <a:extLst>
              <a:ext uri="{FF2B5EF4-FFF2-40B4-BE49-F238E27FC236}">
                <a16:creationId xmlns:a16="http://schemas.microsoft.com/office/drawing/2014/main" id="{38A15EC8-1B58-4951-9D7D-9059B1DE6FE6}"/>
              </a:ext>
            </a:extLst>
          </p:cNvPr>
          <p:cNvSpPr>
            <a:spLocks noChangeArrowheads="1"/>
          </p:cNvSpPr>
          <p:nvPr/>
        </p:nvSpPr>
        <p:spPr bwMode="auto">
          <a:xfrm>
            <a:off x="1191768" y="2819207"/>
            <a:ext cx="89214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ko-KR" altLang="ko-KR" err="1">
                <a:solidFill>
                  <a:srgbClr val="333333"/>
                </a:solidFill>
                <a:cs typeface="Arial" panose="020B0604020202020204" pitchFamily="34" charset="0"/>
              </a:rPr>
              <a:t>To</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view</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logs</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find</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the</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task</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id</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from</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the</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earlier</a:t>
            </a:r>
            <a:r>
              <a:rPr lang="ko-KR" altLang="ko-KR">
                <a:solidFill>
                  <a:srgbClr val="333333"/>
                </a:solidFill>
                <a:cs typeface="Arial" panose="020B0604020202020204" pitchFamily="34" charset="0"/>
              </a:rPr>
              <a:t> </a:t>
            </a:r>
            <a:r>
              <a:rPr lang="ko-KR" altLang="ko-KR" sz="1200" err="1">
                <a:solidFill>
                  <a:srgbClr val="5E5E5E"/>
                </a:solidFill>
                <a:latin typeface="Arial Unicode MS"/>
                <a:ea typeface="&amp;quot"/>
              </a:rPr>
              <a:t>ps</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command</a:t>
            </a:r>
            <a:r>
              <a:rPr lang="ko-KR" altLang="ko-KR">
                <a:solidFill>
                  <a:srgbClr val="333333"/>
                </a:solidFill>
                <a:cs typeface="Arial" panose="020B0604020202020204" pitchFamily="34" charset="0"/>
              </a:rPr>
              <a:t>, and </a:t>
            </a:r>
            <a:r>
              <a:rPr lang="ko-KR" altLang="ko-KR" err="1">
                <a:solidFill>
                  <a:srgbClr val="333333"/>
                </a:solidFill>
                <a:cs typeface="Arial" panose="020B0604020202020204" pitchFamily="34" charset="0"/>
              </a:rPr>
              <a:t>use</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it</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in</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this</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command</a:t>
            </a:r>
            <a:r>
              <a:rPr lang="ko-KR" altLang="ko-KR">
                <a:solidFill>
                  <a:srgbClr val="333333"/>
                </a:solidFill>
                <a:cs typeface="Arial" panose="020B0604020202020204" pitchFamily="34" charset="0"/>
              </a:rPr>
              <a:t>. You </a:t>
            </a:r>
            <a:r>
              <a:rPr lang="ko-KR" altLang="ko-KR" err="1">
                <a:solidFill>
                  <a:srgbClr val="333333"/>
                </a:solidFill>
                <a:cs typeface="Arial" panose="020B0604020202020204" pitchFamily="34" charset="0"/>
              </a:rPr>
              <a:t>can</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follow</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a</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task’s</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logs</a:t>
            </a:r>
            <a:r>
              <a:rPr lang="ko-KR" altLang="ko-KR">
                <a:solidFill>
                  <a:srgbClr val="333333"/>
                </a:solidFill>
                <a:cs typeface="Arial" panose="020B0604020202020204" pitchFamily="34" charset="0"/>
              </a:rPr>
              <a:t> </a:t>
            </a:r>
            <a:r>
              <a:rPr lang="ko-KR" altLang="ko-KR" err="1">
                <a:solidFill>
                  <a:srgbClr val="333333"/>
                </a:solidFill>
                <a:cs typeface="Arial" panose="020B0604020202020204" pitchFamily="34" charset="0"/>
              </a:rPr>
              <a:t>also</a:t>
            </a:r>
            <a:r>
              <a:rPr lang="ko-KR" altLang="ko-KR">
                <a:solidFill>
                  <a:srgbClr val="333333"/>
                </a:solidFill>
                <a:cs typeface="Arial" panose="020B0604020202020204" pitchFamily="34" charset="0"/>
              </a:rPr>
              <a:t>.</a:t>
            </a:r>
            <a:endParaRPr lang="ko-KR" altLang="ko-KR" sz="2800"/>
          </a:p>
        </p:txBody>
      </p:sp>
      <p:sp>
        <p:nvSpPr>
          <p:cNvPr id="9" name="직사각형 8">
            <a:extLst>
              <a:ext uri="{FF2B5EF4-FFF2-40B4-BE49-F238E27FC236}">
                <a16:creationId xmlns:a16="http://schemas.microsoft.com/office/drawing/2014/main" id="{CBA22EBC-9FAC-4F04-9214-C8AB40D00681}"/>
              </a:ext>
            </a:extLst>
          </p:cNvPr>
          <p:cNvSpPr/>
          <p:nvPr/>
        </p:nvSpPr>
        <p:spPr>
          <a:xfrm>
            <a:off x="1187196" y="4294166"/>
            <a:ext cx="8921496" cy="954107"/>
          </a:xfrm>
          <a:prstGeom prst="rect">
            <a:avLst/>
          </a:prstGeom>
          <a:solidFill>
            <a:schemeClr val="bg2">
              <a:lumMod val="10000"/>
            </a:schemeClr>
          </a:solidFill>
        </p:spPr>
        <p:txBody>
          <a:bodyPr wrap="square">
            <a:spAutoFit/>
          </a:bodyPr>
          <a:lstStyle/>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-crystal service scale 3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a:t>
            </a:r>
            <a:r>
              <a:rPr lang="en-US" altLang="ko-KR" sz="1400">
                <a:solidFill>
                  <a:srgbClr val="707880"/>
                </a:solidFill>
                <a:latin typeface="&amp;quot"/>
              </a:rPr>
              <a:t>--project-name </a:t>
            </a:r>
            <a:r>
              <a:rPr lang="en-US" altLang="ko-KR" sz="1400" err="1">
                <a:solidFill>
                  <a:srgbClr val="707880"/>
                </a:solidFill>
                <a:latin typeface="&amp;quot"/>
              </a:rPr>
              <a:t>ecsdemo</a:t>
            </a:r>
            <a:r>
              <a:rPr lang="en-US" altLang="ko-KR" sz="1400">
                <a:solidFill>
                  <a:srgbClr val="707880"/>
                </a:solidFill>
                <a:latin typeface="&amp;quot"/>
              </a:rPr>
              <a:t>-crystal service </a:t>
            </a:r>
            <a:r>
              <a:rPr lang="en-US" altLang="ko-KR" sz="1400" err="1">
                <a:solidFill>
                  <a:srgbClr val="707880"/>
                </a:solidFill>
                <a:latin typeface="&amp;quot"/>
              </a:rPr>
              <a:t>ps</a:t>
            </a:r>
            <a:r>
              <a:rPr lang="en-US" altLang="ko-KR" sz="1400">
                <a:solidFill>
                  <a:srgbClr val="707880"/>
                </a:solidFill>
                <a:latin typeface="&amp;quot"/>
              </a:rPr>
              <a:t> \</a:t>
            </a:r>
            <a:r>
              <a:rPr lang="en-US" altLang="ko-KR" sz="1400">
                <a:solidFill>
                  <a:srgbClr val="C5C8C6"/>
                </a:solidFill>
                <a:latin typeface="Consolas" panose="020B0609020204030204" pitchFamily="49" charset="0"/>
              </a:rPr>
              <a:t> </a:t>
            </a:r>
          </a:p>
          <a:p>
            <a:r>
              <a:rPr lang="en-US" altLang="ko-KR" sz="1400">
                <a:solidFill>
                  <a:srgbClr val="C5C8C6"/>
                </a:solidFill>
                <a:latin typeface="Consolas" panose="020B0609020204030204" pitchFamily="49" charset="0"/>
              </a:rPr>
              <a:t>	</a:t>
            </a:r>
            <a:r>
              <a:rPr lang="en-US" altLang="ko-KR" sz="1400">
                <a:solidFill>
                  <a:srgbClr val="707880"/>
                </a:solidFill>
                <a:latin typeface="&amp;quot"/>
              </a:rPr>
              <a:t>--cluster-config $fargate_name</a:t>
            </a:r>
            <a:r>
              <a:rPr lang="en-US" altLang="ko-KR" sz="1400">
                <a:solidFill>
                  <a:srgbClr val="C5C8C6"/>
                </a:solidFill>
                <a:latin typeface="Consolas" panose="020B0609020204030204" pitchFamily="49" charset="0"/>
              </a:rPr>
              <a:t> </a:t>
            </a:r>
            <a:endParaRPr lang="ko-KR" altLang="en-US" sz="1400"/>
          </a:p>
        </p:txBody>
      </p:sp>
      <p:sp>
        <p:nvSpPr>
          <p:cNvPr id="11" name="Rectangle 4">
            <a:extLst>
              <a:ext uri="{FF2B5EF4-FFF2-40B4-BE49-F238E27FC236}">
                <a16:creationId xmlns:a16="http://schemas.microsoft.com/office/drawing/2014/main" id="{F7FF6AC0-F061-4838-8119-B3CB30EA3293}"/>
              </a:ext>
            </a:extLst>
          </p:cNvPr>
          <p:cNvSpPr>
            <a:spLocks noChangeArrowheads="1"/>
          </p:cNvSpPr>
          <p:nvPr/>
        </p:nvSpPr>
        <p:spPr bwMode="auto">
          <a:xfrm>
            <a:off x="1187196" y="3622056"/>
            <a:ext cx="8354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Scale the tasks:</a:t>
            </a:r>
            <a:endParaRPr lang="en-US" altLang="ko-KR" sz="3200">
              <a:solidFill>
                <a:srgbClr val="778BA5"/>
              </a:solidFill>
              <a:latin typeface="&amp;quot"/>
            </a:endParaRPr>
          </a:p>
        </p:txBody>
      </p:sp>
      <p:sp>
        <p:nvSpPr>
          <p:cNvPr id="2" name="직사각형 1">
            <a:extLst>
              <a:ext uri="{FF2B5EF4-FFF2-40B4-BE49-F238E27FC236}">
                <a16:creationId xmlns:a16="http://schemas.microsoft.com/office/drawing/2014/main" id="{F52DEA7F-9EF2-47B1-87D6-5F726996EB5D}"/>
              </a:ext>
            </a:extLst>
          </p:cNvPr>
          <p:cNvSpPr/>
          <p:nvPr/>
        </p:nvSpPr>
        <p:spPr>
          <a:xfrm>
            <a:off x="1187196" y="5283303"/>
            <a:ext cx="8921496" cy="646331"/>
          </a:xfrm>
          <a:prstGeom prst="rect">
            <a:avLst/>
          </a:prstGeom>
        </p:spPr>
        <p:txBody>
          <a:bodyPr wrap="square">
            <a:spAutoFit/>
          </a:bodyPr>
          <a:lstStyle/>
          <a:p>
            <a:r>
              <a:rPr lang="en-US" altLang="ko-KR"/>
              <a:t>We can see that our containers have now been evenly distributed across all 3 of our availability zones.</a:t>
            </a:r>
            <a:endParaRPr lang="ko-KR" altLang="en-US"/>
          </a:p>
        </p:txBody>
      </p:sp>
    </p:spTree>
    <p:extLst>
      <p:ext uri="{BB962C8B-B14F-4D97-AF65-F5344CB8AC3E}">
        <p14:creationId xmlns:p14="http://schemas.microsoft.com/office/powerpoint/2010/main" val="393561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B5FD969-1FA4-4ABA-BF84-8570609AFF31}"/>
              </a:ext>
            </a:extLst>
          </p:cNvPr>
          <p:cNvSpPr>
            <a:spLocks noGrp="1"/>
          </p:cNvSpPr>
          <p:nvPr>
            <p:ph idx="1"/>
          </p:nvPr>
        </p:nvSpPr>
        <p:spPr>
          <a:xfrm>
            <a:off x="424370" y="1272209"/>
            <a:ext cx="11340000" cy="657176"/>
          </a:xfrm>
        </p:spPr>
        <p:txBody>
          <a:bodyPr/>
          <a:lstStyle/>
          <a:p>
            <a:r>
              <a:rPr lang="en-US" altLang="ko-KR"/>
              <a:t>We will use many AWS services, including </a:t>
            </a:r>
            <a:r>
              <a:rPr lang="en-US" altLang="ko-KR" err="1"/>
              <a:t>CodePipeline</a:t>
            </a:r>
            <a:r>
              <a:rPr lang="en-US" altLang="ko-KR"/>
              <a:t>, </a:t>
            </a:r>
            <a:r>
              <a:rPr lang="en-US" altLang="ko-KR" err="1"/>
              <a:t>CodeBuild</a:t>
            </a:r>
            <a:r>
              <a:rPr lang="en-US" altLang="ko-KR"/>
              <a:t>, ECS, ECR, </a:t>
            </a:r>
            <a:r>
              <a:rPr lang="en-US" altLang="ko-KR" err="1"/>
              <a:t>Fargate</a:t>
            </a:r>
            <a:r>
              <a:rPr lang="en-US" altLang="ko-KR"/>
              <a:t>, Route53 and ALB.</a:t>
            </a:r>
            <a:endParaRPr lang="ko-KR" altLang="en-US"/>
          </a:p>
        </p:txBody>
      </p:sp>
      <p:sp>
        <p:nvSpPr>
          <p:cNvPr id="3" name="슬라이드 번호 개체 틀 2">
            <a:extLst>
              <a:ext uri="{FF2B5EF4-FFF2-40B4-BE49-F238E27FC236}">
                <a16:creationId xmlns:a16="http://schemas.microsoft.com/office/drawing/2014/main" id="{338F912D-F1E5-43DE-A986-84E08D571E75}"/>
              </a:ext>
            </a:extLst>
          </p:cNvPr>
          <p:cNvSpPr>
            <a:spLocks noGrp="1"/>
          </p:cNvSpPr>
          <p:nvPr>
            <p:ph type="sldNum" sz="quarter" idx="11"/>
          </p:nvPr>
        </p:nvSpPr>
        <p:spPr/>
        <p:txBody>
          <a:bodyPr/>
          <a:lstStyle/>
          <a:p>
            <a:pPr rtl="0"/>
            <a:fld id="{19B51A1E-902D-48AF-9020-955120F399B6}" type="slidenum">
              <a:rPr lang="en-ZA" altLang="ko-KR" noProof="0" smtClean="0"/>
              <a:pPr rtl="0"/>
              <a:t>6</a:t>
            </a:fld>
            <a:endParaRPr lang="ko-KR" altLang="en-US" noProof="0"/>
          </a:p>
        </p:txBody>
      </p:sp>
      <p:sp>
        <p:nvSpPr>
          <p:cNvPr id="4" name="바닥글 개체 틀 3">
            <a:extLst>
              <a:ext uri="{FF2B5EF4-FFF2-40B4-BE49-F238E27FC236}">
                <a16:creationId xmlns:a16="http://schemas.microsoft.com/office/drawing/2014/main" id="{242514D9-B2D0-4215-B204-A913F17D31B8}"/>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0EE55FBE-E816-4A84-B923-93BA013660D5}"/>
              </a:ext>
            </a:extLst>
          </p:cNvPr>
          <p:cNvSpPr>
            <a:spLocks noGrp="1"/>
          </p:cNvSpPr>
          <p:nvPr>
            <p:ph type="title"/>
          </p:nvPr>
        </p:nvSpPr>
        <p:spPr/>
        <p:txBody>
          <a:bodyPr/>
          <a:lstStyle/>
          <a:p>
            <a:r>
              <a:rPr lang="en-US" altLang="ko-KR" cap="all"/>
              <a:t>AWS Services</a:t>
            </a:r>
            <a:endParaRPr lang="ko-KR" altLang="en-US"/>
          </a:p>
        </p:txBody>
      </p:sp>
      <p:pic>
        <p:nvPicPr>
          <p:cNvPr id="6" name="그래픽 5">
            <a:extLst>
              <a:ext uri="{FF2B5EF4-FFF2-40B4-BE49-F238E27FC236}">
                <a16:creationId xmlns:a16="http://schemas.microsoft.com/office/drawing/2014/main" id="{AD9795C4-EC50-4D81-8325-1B4BE0A89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9190" y="2461667"/>
            <a:ext cx="8453621" cy="2466949"/>
          </a:xfrm>
          <a:prstGeom prst="rect">
            <a:avLst/>
          </a:prstGeom>
        </p:spPr>
      </p:pic>
    </p:spTree>
    <p:extLst>
      <p:ext uri="{BB962C8B-B14F-4D97-AF65-F5344CB8AC3E}">
        <p14:creationId xmlns:p14="http://schemas.microsoft.com/office/powerpoint/2010/main" val="372975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sz="4400" cap="all"/>
              <a:t>CONCLUTION</a:t>
            </a:r>
            <a:br>
              <a:rPr lang="en-US" altLang="ko-KR" sz="4400" cap="all"/>
            </a:br>
            <a:endParaRPr lang="ko-KR" altLang="en-US" sz="32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88406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61</a:t>
            </a:fld>
            <a:endParaRPr lang="ko-KR" altLang="en-US" noProof="0"/>
          </a:p>
        </p:txBody>
      </p:sp>
      <p:sp>
        <p:nvSpPr>
          <p:cNvPr id="4" name="바닥글 개체 틀 3">
            <a:extLst>
              <a:ext uri="{FF2B5EF4-FFF2-40B4-BE49-F238E27FC236}">
                <a16:creationId xmlns:a16="http://schemas.microsoft.com/office/drawing/2014/main" id="{6DDCFF37-F0B3-4651-A765-7A1D79C98FED}"/>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What Have We Accomplished</a:t>
            </a:r>
            <a:endParaRPr lang="ko-KR" altLang="en-US"/>
          </a:p>
        </p:txBody>
      </p:sp>
      <p:sp>
        <p:nvSpPr>
          <p:cNvPr id="7" name="내용 개체 틀 6">
            <a:extLst>
              <a:ext uri="{FF2B5EF4-FFF2-40B4-BE49-F238E27FC236}">
                <a16:creationId xmlns:a16="http://schemas.microsoft.com/office/drawing/2014/main" id="{5A482087-2D41-40AA-BE94-35E54DD2CB7E}"/>
              </a:ext>
            </a:extLst>
          </p:cNvPr>
          <p:cNvSpPr>
            <a:spLocks noGrp="1"/>
          </p:cNvSpPr>
          <p:nvPr>
            <p:ph idx="1"/>
          </p:nvPr>
        </p:nvSpPr>
        <p:spPr/>
        <p:txBody>
          <a:bodyPr/>
          <a:lstStyle/>
          <a:p>
            <a:pPr marL="0" indent="0">
              <a:buNone/>
            </a:pPr>
            <a:r>
              <a:rPr lang="en-US" altLang="ko-KR" sz="2800"/>
              <a:t>We have:</a:t>
            </a:r>
            <a:endParaRPr lang="en-US" altLang="ko-KR" sz="2400"/>
          </a:p>
          <a:p>
            <a:r>
              <a:rPr lang="en-US" altLang="ko-KR"/>
              <a:t>Built a Container Registry for each microservice using ECR</a:t>
            </a:r>
          </a:p>
          <a:p>
            <a:r>
              <a:rPr lang="en-US" altLang="ko-KR"/>
              <a:t>Built CI/CD for each microservice using </a:t>
            </a:r>
            <a:r>
              <a:rPr lang="en-US" altLang="ko-KR" err="1"/>
              <a:t>CodePipeline</a:t>
            </a:r>
            <a:r>
              <a:rPr lang="en-US" altLang="ko-KR"/>
              <a:t> and </a:t>
            </a:r>
            <a:r>
              <a:rPr lang="en-US" altLang="ko-KR" err="1"/>
              <a:t>CodeBuild</a:t>
            </a:r>
            <a:endParaRPr lang="en-US" altLang="ko-KR"/>
          </a:p>
          <a:p>
            <a:r>
              <a:rPr lang="en-US" altLang="ko-KR"/>
              <a:t>Built Acceptance and Production environments for our application using ECS</a:t>
            </a:r>
          </a:p>
          <a:p>
            <a:r>
              <a:rPr lang="en-US" altLang="ko-KR"/>
              <a:t>Deployed a three tier polyglot application using industry best practices</a:t>
            </a:r>
          </a:p>
          <a:p>
            <a:r>
              <a:rPr lang="en-US" altLang="ko-KR"/>
              <a:t>Set autoscaling policies for each microservice</a:t>
            </a:r>
          </a:p>
          <a:p>
            <a:r>
              <a:rPr lang="en-US" altLang="ko-KR"/>
              <a:t>Configured Blue/Green deploys for each service</a:t>
            </a:r>
          </a:p>
          <a:p>
            <a:r>
              <a:rPr lang="en-US" altLang="ko-KR"/>
              <a:t>Centralized logs for each microservice to </a:t>
            </a:r>
            <a:r>
              <a:rPr lang="en-US" altLang="ko-KR" err="1"/>
              <a:t>CloudWatchLogs</a:t>
            </a:r>
            <a:endParaRPr lang="en-US" altLang="ko-KR"/>
          </a:p>
          <a:p>
            <a:r>
              <a:rPr lang="en-US" altLang="ko-KR"/>
              <a:t>Configured our infrastructure as code using CloudFormation</a:t>
            </a:r>
          </a:p>
          <a:p>
            <a:r>
              <a:rPr lang="en-US" altLang="ko-KR"/>
              <a:t>Used Mu for it’s opinionated best practices approach for managing microservices</a:t>
            </a:r>
          </a:p>
          <a:p>
            <a:r>
              <a:rPr lang="en-US" altLang="ko-KR"/>
              <a:t>NOT deployed a single server to configure, manage, patch, or reboot!</a:t>
            </a:r>
          </a:p>
        </p:txBody>
      </p:sp>
    </p:spTree>
    <p:extLst>
      <p:ext uri="{BB962C8B-B14F-4D97-AF65-F5344CB8AC3E}">
        <p14:creationId xmlns:p14="http://schemas.microsoft.com/office/powerpoint/2010/main" val="1114856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cap="all"/>
              <a:t>Clean up </a:t>
            </a:r>
            <a:br>
              <a:rPr lang="en-US" altLang="ko-KR" cap="all"/>
            </a:b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653001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63</a:t>
            </a:fld>
            <a:endParaRPr lang="ko-KR" altLang="en-US" noProof="0"/>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a:xfrm>
            <a:off x="432000" y="432000"/>
            <a:ext cx="11340000" cy="432000"/>
          </a:xfrm>
        </p:spPr>
        <p:txBody>
          <a:bodyPr/>
          <a:lstStyle/>
          <a:p>
            <a:r>
              <a:rPr lang="en-US" altLang="ko-KR" cap="all"/>
              <a:t>Clean up Compute Resources.</a:t>
            </a:r>
            <a:endParaRPr lang="ko-KR" altLang="en-US"/>
          </a:p>
        </p:txBody>
      </p:sp>
      <p:sp>
        <p:nvSpPr>
          <p:cNvPr id="7" name="직사각형 6">
            <a:extLst>
              <a:ext uri="{FF2B5EF4-FFF2-40B4-BE49-F238E27FC236}">
                <a16:creationId xmlns:a16="http://schemas.microsoft.com/office/drawing/2014/main" id="{5F59F6DF-68D7-4F6C-BF46-E3E2B5A93FC2}"/>
              </a:ext>
            </a:extLst>
          </p:cNvPr>
          <p:cNvSpPr/>
          <p:nvPr/>
        </p:nvSpPr>
        <p:spPr>
          <a:xfrm>
            <a:off x="1191768" y="2486659"/>
            <a:ext cx="8921496" cy="2031325"/>
          </a:xfrm>
          <a:prstGeom prst="rect">
            <a:avLst/>
          </a:prstGeom>
          <a:solidFill>
            <a:schemeClr val="bg2">
              <a:lumMod val="10000"/>
            </a:schemeClr>
          </a:solidFill>
        </p:spPr>
        <p:txBody>
          <a:bodyPr wrap="square">
            <a:spAutoFit/>
          </a:bodyPr>
          <a:lstStyle/>
          <a:p>
            <a:r>
              <a:rPr lang="en-US" altLang="ko-KR" sz="1400">
                <a:solidFill>
                  <a:srgbClr val="C5C8C6"/>
                </a:solidFill>
                <a:latin typeface="Consolas" panose="020B0609020204030204" pitchFamily="49" charset="0"/>
              </a:rPr>
              <a:t>cd ~/environment/</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-frontend </a:t>
            </a:r>
          </a:p>
          <a:p>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--project-name </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-crystal service rm --cluster-config $fargate_name </a:t>
            </a:r>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--project-name </a:t>
            </a:r>
            <a:r>
              <a:rPr lang="en-US" altLang="ko-KR" sz="1400" err="1">
                <a:solidFill>
                  <a:srgbClr val="C5C8C6"/>
                </a:solidFill>
                <a:latin typeface="Consolas" panose="020B0609020204030204" pitchFamily="49" charset="0"/>
              </a:rPr>
              <a:t>ecsdemo-nodejs</a:t>
            </a:r>
            <a:r>
              <a:rPr lang="en-US" altLang="ko-KR" sz="1400">
                <a:solidFill>
                  <a:srgbClr val="C5C8C6"/>
                </a:solidFill>
                <a:latin typeface="Consolas" panose="020B0609020204030204" pitchFamily="49" charset="0"/>
              </a:rPr>
              <a:t> service rm --cluster-config $fargate_name </a:t>
            </a:r>
            <a:r>
              <a:rPr lang="en-US" altLang="ko-KR" sz="1400" err="1">
                <a:solidFill>
                  <a:srgbClr val="C5C8C6"/>
                </a:solidFill>
                <a:latin typeface="Consolas" panose="020B0609020204030204" pitchFamily="49" charset="0"/>
              </a:rPr>
              <a:t>ecs</a:t>
            </a:r>
            <a:r>
              <a:rPr lang="en-US" altLang="ko-KR" sz="1400">
                <a:solidFill>
                  <a:srgbClr val="C5C8C6"/>
                </a:solidFill>
                <a:latin typeface="Consolas" panose="020B0609020204030204" pitchFamily="49" charset="0"/>
              </a:rPr>
              <a:t>-cli compose --project-name </a:t>
            </a:r>
            <a:r>
              <a:rPr lang="en-US" altLang="ko-KR" sz="1400" err="1">
                <a:solidFill>
                  <a:srgbClr val="C5C8C6"/>
                </a:solidFill>
                <a:latin typeface="Consolas" panose="020B0609020204030204" pitchFamily="49" charset="0"/>
              </a:rPr>
              <a:t>ecsdemo</a:t>
            </a:r>
            <a:r>
              <a:rPr lang="en-US" altLang="ko-KR" sz="1400">
                <a:solidFill>
                  <a:srgbClr val="C5C8C6"/>
                </a:solidFill>
                <a:latin typeface="Consolas" panose="020B0609020204030204" pitchFamily="49" charset="0"/>
              </a:rPr>
              <a:t>-frontend service rm --</a:t>
            </a:r>
            <a:r>
              <a:rPr lang="en-US" altLang="ko-KR" sz="1400">
                <a:solidFill>
                  <a:srgbClr val="81A2BE"/>
                </a:solidFill>
                <a:latin typeface="&amp;quot"/>
              </a:rPr>
              <a:t>delete</a:t>
            </a:r>
            <a:r>
              <a:rPr lang="en-US" altLang="ko-KR" sz="1400">
                <a:solidFill>
                  <a:srgbClr val="C5C8C6"/>
                </a:solidFill>
                <a:latin typeface="Consolas" panose="020B0609020204030204" pitchFamily="49" charset="0"/>
              </a:rPr>
              <a:t>-</a:t>
            </a:r>
            <a:r>
              <a:rPr lang="en-US" altLang="ko-KR" sz="1400">
                <a:solidFill>
                  <a:srgbClr val="81A2BE"/>
                </a:solidFill>
                <a:latin typeface="&amp;quot"/>
              </a:rPr>
              <a:t>namespace</a:t>
            </a:r>
            <a:r>
              <a:rPr lang="en-US" altLang="ko-KR" sz="1400">
                <a:solidFill>
                  <a:srgbClr val="C5C8C6"/>
                </a:solidFill>
                <a:latin typeface="Consolas" panose="020B0609020204030204" pitchFamily="49" charset="0"/>
              </a:rPr>
              <a:t> --cluster-config $fargate_name </a:t>
            </a:r>
          </a:p>
          <a:p>
            <a:endParaRPr lang="en-US" altLang="ko-KR" sz="1400">
              <a:solidFill>
                <a:srgbClr val="C5C8C6"/>
              </a:solidFill>
              <a:latin typeface="Consolas" panose="020B0609020204030204" pitchFamily="49" charset="0"/>
            </a:endParaRP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delete</a:t>
            </a:r>
            <a:r>
              <a:rPr lang="en-US" altLang="ko-KR" sz="1400">
                <a:solidFill>
                  <a:srgbClr val="C5C8C6"/>
                </a:solidFill>
                <a:latin typeface="Consolas" panose="020B0609020204030204" pitchFamily="49" charset="0"/>
              </a:rPr>
              <a:t>-</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-name $fargate_name-alb </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wait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a:t>
            </a:r>
            <a:r>
              <a:rPr lang="en-US" altLang="ko-KR" sz="1400">
                <a:solidFill>
                  <a:srgbClr val="81A2BE"/>
                </a:solidFill>
                <a:latin typeface="&amp;quot"/>
              </a:rPr>
              <a:t>delete</a:t>
            </a:r>
            <a:r>
              <a:rPr lang="en-US" altLang="ko-KR" sz="1400">
                <a:solidFill>
                  <a:srgbClr val="C5C8C6"/>
                </a:solidFill>
                <a:latin typeface="Consolas" panose="020B0609020204030204" pitchFamily="49" charset="0"/>
              </a:rPr>
              <a:t>-complete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-name $fargate_name-alb </a:t>
            </a:r>
          </a:p>
          <a:p>
            <a:r>
              <a:rPr lang="en-US" altLang="ko-KR" sz="1400" err="1">
                <a:solidFill>
                  <a:srgbClr val="C5C8C6"/>
                </a:solidFill>
                <a:latin typeface="Consolas" panose="020B0609020204030204" pitchFamily="49" charset="0"/>
              </a:rPr>
              <a:t>aws</a:t>
            </a:r>
            <a:r>
              <a:rPr lang="en-US" altLang="ko-KR" sz="1400">
                <a:solidFill>
                  <a:srgbClr val="C5C8C6"/>
                </a:solidFill>
                <a:latin typeface="Consolas" panose="020B0609020204030204" pitchFamily="49" charset="0"/>
              </a:rPr>
              <a:t> </a:t>
            </a:r>
            <a:r>
              <a:rPr lang="en-US" altLang="ko-KR" sz="1400" err="1">
                <a:solidFill>
                  <a:srgbClr val="C5C8C6"/>
                </a:solidFill>
                <a:latin typeface="Consolas" panose="020B0609020204030204" pitchFamily="49" charset="0"/>
              </a:rPr>
              <a:t>cloudformation</a:t>
            </a:r>
            <a:r>
              <a:rPr lang="en-US" altLang="ko-KR" sz="1400">
                <a:solidFill>
                  <a:srgbClr val="C5C8C6"/>
                </a:solidFill>
                <a:latin typeface="Consolas" panose="020B0609020204030204" pitchFamily="49" charset="0"/>
              </a:rPr>
              <a:t> </a:t>
            </a:r>
            <a:r>
              <a:rPr lang="en-US" altLang="ko-KR" sz="1400">
                <a:solidFill>
                  <a:srgbClr val="81A2BE"/>
                </a:solidFill>
                <a:latin typeface="&amp;quot"/>
              </a:rPr>
              <a:t>delete</a:t>
            </a:r>
            <a:r>
              <a:rPr lang="en-US" altLang="ko-KR" sz="1400">
                <a:solidFill>
                  <a:srgbClr val="C5C8C6"/>
                </a:solidFill>
                <a:latin typeface="Consolas" panose="020B0609020204030204" pitchFamily="49" charset="0"/>
              </a:rPr>
              <a:t>-</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 --</a:t>
            </a:r>
            <a:r>
              <a:rPr lang="en-US" altLang="ko-KR" sz="1400">
                <a:solidFill>
                  <a:srgbClr val="DE935F"/>
                </a:solidFill>
                <a:latin typeface="&amp;quot"/>
              </a:rPr>
              <a:t>stack</a:t>
            </a:r>
            <a:r>
              <a:rPr lang="en-US" altLang="ko-KR" sz="1400">
                <a:solidFill>
                  <a:srgbClr val="C5C8C6"/>
                </a:solidFill>
                <a:latin typeface="Consolas" panose="020B0609020204030204" pitchFamily="49" charset="0"/>
              </a:rPr>
              <a:t>-name $fargate_name </a:t>
            </a:r>
            <a:endParaRPr lang="ko-KR" altLang="en-US" sz="1400"/>
          </a:p>
        </p:txBody>
      </p:sp>
      <p:sp>
        <p:nvSpPr>
          <p:cNvPr id="10" name="Rectangle 4">
            <a:extLst>
              <a:ext uri="{FF2B5EF4-FFF2-40B4-BE49-F238E27FC236}">
                <a16:creationId xmlns:a16="http://schemas.microsoft.com/office/drawing/2014/main" id="{00AA3912-2F44-4FD8-8E69-B94FD02E35E2}"/>
              </a:ext>
            </a:extLst>
          </p:cNvPr>
          <p:cNvSpPr>
            <a:spLocks noChangeArrowheads="1"/>
          </p:cNvSpPr>
          <p:nvPr/>
        </p:nvSpPr>
        <p:spPr bwMode="auto">
          <a:xfrm>
            <a:off x="1191768" y="1257432"/>
            <a:ext cx="835456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ko-KR" sz="3200">
                <a:solidFill>
                  <a:srgbClr val="778BA5"/>
                </a:solidFill>
                <a:latin typeface="Work Sans"/>
              </a:rPr>
              <a:t>Delete our compute resources, starting with the services, then ALB, then ECS Cluster, VPC, </a:t>
            </a:r>
            <a:r>
              <a:rPr lang="en-US" altLang="ko-KR" sz="3200" err="1">
                <a:solidFill>
                  <a:srgbClr val="778BA5"/>
                </a:solidFill>
                <a:latin typeface="Work Sans"/>
              </a:rPr>
              <a:t>etc</a:t>
            </a:r>
            <a:r>
              <a:rPr lang="en-US" altLang="ko-KR" sz="3200">
                <a:solidFill>
                  <a:srgbClr val="778BA5"/>
                </a:solidFill>
                <a:latin typeface="Work Sans"/>
              </a:rPr>
              <a:t>…</a:t>
            </a:r>
            <a:endParaRPr lang="en-US" altLang="ko-KR" sz="3200">
              <a:solidFill>
                <a:srgbClr val="778BA5"/>
              </a:solidFill>
              <a:latin typeface="&amp;quot"/>
            </a:endParaRPr>
          </a:p>
        </p:txBody>
      </p:sp>
      <p:sp>
        <p:nvSpPr>
          <p:cNvPr id="6" name="Rectangle 2">
            <a:extLst>
              <a:ext uri="{FF2B5EF4-FFF2-40B4-BE49-F238E27FC236}">
                <a16:creationId xmlns:a16="http://schemas.microsoft.com/office/drawing/2014/main" id="{38A15EC8-1B58-4951-9D7D-9059B1DE6FE6}"/>
              </a:ext>
            </a:extLst>
          </p:cNvPr>
          <p:cNvSpPr>
            <a:spLocks noChangeArrowheads="1"/>
          </p:cNvSpPr>
          <p:nvPr/>
        </p:nvSpPr>
        <p:spPr bwMode="auto">
          <a:xfrm>
            <a:off x="1191768" y="4667635"/>
            <a:ext cx="892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
            <a:r>
              <a:rPr lang="en-US" altLang="ko-KR"/>
              <a:t>We should have one task registered.</a:t>
            </a:r>
            <a:endParaRPr lang="ko-KR" altLang="ko-KR" sz="1400"/>
          </a:p>
        </p:txBody>
      </p:sp>
    </p:spTree>
    <p:extLst>
      <p:ext uri="{BB962C8B-B14F-4D97-AF65-F5344CB8AC3E}">
        <p14:creationId xmlns:p14="http://schemas.microsoft.com/office/powerpoint/2010/main" val="310024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64</a:t>
            </a:fld>
            <a:endParaRPr lang="ko-KR" altLang="en-US" noProof="0"/>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Cleanup GitHub</a:t>
            </a:r>
            <a:endParaRPr lang="ko-KR" altLang="en-US"/>
          </a:p>
        </p:txBody>
      </p:sp>
      <p:sp>
        <p:nvSpPr>
          <p:cNvPr id="7" name="내용 개체 틀 6">
            <a:extLst>
              <a:ext uri="{FF2B5EF4-FFF2-40B4-BE49-F238E27FC236}">
                <a16:creationId xmlns:a16="http://schemas.microsoft.com/office/drawing/2014/main" id="{66163754-7226-483B-8A27-3D3A4BE5051A}"/>
              </a:ext>
            </a:extLst>
          </p:cNvPr>
          <p:cNvSpPr>
            <a:spLocks noGrp="1"/>
          </p:cNvSpPr>
          <p:nvPr>
            <p:ph idx="1"/>
          </p:nvPr>
        </p:nvSpPr>
        <p:spPr/>
        <p:txBody>
          <a:bodyPr/>
          <a:lstStyle/>
          <a:p>
            <a:r>
              <a:rPr lang="en-US" altLang="ko-KR"/>
              <a:t>Go to </a:t>
            </a:r>
            <a:r>
              <a:rPr lang="en-US" altLang="ko-KR">
                <a:hlinkClick r:id="rId2"/>
              </a:rPr>
              <a:t>https://github.com/settings/tokens</a:t>
            </a:r>
            <a:r>
              <a:rPr lang="en-US" altLang="ko-KR"/>
              <a:t> and delete the token labeled </a:t>
            </a:r>
            <a:r>
              <a:rPr lang="en-US" altLang="ko-KR" b="1"/>
              <a:t>workshop</a:t>
            </a:r>
            <a:endParaRPr lang="en-US" altLang="ko-KR"/>
          </a:p>
          <a:p>
            <a:r>
              <a:rPr lang="en-US" altLang="ko-KR"/>
              <a:t>Go to </a:t>
            </a:r>
            <a:r>
              <a:rPr lang="en-US" altLang="ko-KR">
                <a:hlinkClick r:id="rId3"/>
              </a:rPr>
              <a:t>https://github.com/settings/ssh/</a:t>
            </a:r>
            <a:r>
              <a:rPr lang="en-US" altLang="ko-KR"/>
              <a:t> and delete the key labeled </a:t>
            </a:r>
            <a:r>
              <a:rPr lang="en-US" altLang="ko-KR" b="1"/>
              <a:t>workshop</a:t>
            </a:r>
            <a:endParaRPr lang="en-US" altLang="ko-KR"/>
          </a:p>
          <a:p>
            <a:endParaRPr lang="ko-KR" altLang="en-US"/>
          </a:p>
        </p:txBody>
      </p:sp>
    </p:spTree>
    <p:extLst>
      <p:ext uri="{BB962C8B-B14F-4D97-AF65-F5344CB8AC3E}">
        <p14:creationId xmlns:p14="http://schemas.microsoft.com/office/powerpoint/2010/main" val="1351492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65</a:t>
            </a:fld>
            <a:endParaRPr lang="ko-KR" altLang="en-US" noProof="0"/>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Cleanup the Workspace</a:t>
            </a:r>
            <a:endParaRPr lang="ko-KR" altLang="en-US"/>
          </a:p>
        </p:txBody>
      </p:sp>
      <p:sp>
        <p:nvSpPr>
          <p:cNvPr id="7" name="내용 개체 틀 6">
            <a:extLst>
              <a:ext uri="{FF2B5EF4-FFF2-40B4-BE49-F238E27FC236}">
                <a16:creationId xmlns:a16="http://schemas.microsoft.com/office/drawing/2014/main" id="{66163754-7226-483B-8A27-3D3A4BE5051A}"/>
              </a:ext>
            </a:extLst>
          </p:cNvPr>
          <p:cNvSpPr>
            <a:spLocks noGrp="1"/>
          </p:cNvSpPr>
          <p:nvPr>
            <p:ph idx="1"/>
          </p:nvPr>
        </p:nvSpPr>
        <p:spPr/>
        <p:txBody>
          <a:bodyPr/>
          <a:lstStyle/>
          <a:p>
            <a:r>
              <a:rPr lang="en-US" altLang="ko-KR"/>
              <a:t>Finally, let’s delete our Cloud9 EC2 Instance</a:t>
            </a:r>
          </a:p>
          <a:p>
            <a:pPr lvl="1"/>
            <a:r>
              <a:rPr lang="en-US" altLang="ko-KR"/>
              <a:t>Go to your </a:t>
            </a:r>
            <a:r>
              <a:rPr lang="en-US" altLang="ko-KR">
                <a:hlinkClick r:id="rId2"/>
              </a:rPr>
              <a:t>Cloud9 Environment</a:t>
            </a:r>
            <a:endParaRPr lang="en-US" altLang="ko-KR"/>
          </a:p>
          <a:p>
            <a:pPr lvl="1"/>
            <a:r>
              <a:rPr lang="en-US" altLang="ko-KR"/>
              <a:t>Select the environment named </a:t>
            </a:r>
            <a:r>
              <a:rPr lang="en-US" altLang="ko-KR" b="1"/>
              <a:t>workshop</a:t>
            </a:r>
            <a:r>
              <a:rPr lang="en-US" altLang="ko-KR"/>
              <a:t> and pick </a:t>
            </a:r>
            <a:r>
              <a:rPr lang="en-US" altLang="ko-KR" b="1"/>
              <a:t>delete</a:t>
            </a:r>
            <a:endParaRPr lang="en-US" altLang="ko-KR"/>
          </a:p>
          <a:p>
            <a:endParaRPr lang="ko-KR" altLang="en-US"/>
          </a:p>
        </p:txBody>
      </p:sp>
    </p:spTree>
    <p:extLst>
      <p:ext uri="{BB962C8B-B14F-4D97-AF65-F5344CB8AC3E}">
        <p14:creationId xmlns:p14="http://schemas.microsoft.com/office/powerpoint/2010/main" val="3649308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3AF675E9-D28D-4813-A292-535050B9BFD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69445" y="1271588"/>
            <a:ext cx="7849936" cy="4660900"/>
          </a:xfrm>
          <a:prstGeom prst="rect">
            <a:avLst/>
          </a:prstGeom>
        </p:spPr>
      </p:pic>
      <p:sp>
        <p:nvSpPr>
          <p:cNvPr id="3" name="슬라이드 번호 개체 틀 2">
            <a:extLst>
              <a:ext uri="{FF2B5EF4-FFF2-40B4-BE49-F238E27FC236}">
                <a16:creationId xmlns:a16="http://schemas.microsoft.com/office/drawing/2014/main" id="{197F90E4-9F87-4B97-934C-81144B1B2033}"/>
              </a:ext>
            </a:extLst>
          </p:cNvPr>
          <p:cNvSpPr>
            <a:spLocks noGrp="1"/>
          </p:cNvSpPr>
          <p:nvPr>
            <p:ph type="sldNum" sz="quarter" idx="11"/>
          </p:nvPr>
        </p:nvSpPr>
        <p:spPr/>
        <p:txBody>
          <a:bodyPr/>
          <a:lstStyle/>
          <a:p>
            <a:pPr rtl="0"/>
            <a:fld id="{19B51A1E-902D-48AF-9020-955120F399B6}" type="slidenum">
              <a:rPr lang="en-ZA" altLang="ko-KR" noProof="0" smtClean="0"/>
              <a:pPr rtl="0"/>
              <a:t>66</a:t>
            </a:fld>
            <a:endParaRPr lang="ko-KR" altLang="en-US" noProof="0"/>
          </a:p>
        </p:txBody>
      </p:sp>
      <p:sp>
        <p:nvSpPr>
          <p:cNvPr id="5" name="제목 4">
            <a:extLst>
              <a:ext uri="{FF2B5EF4-FFF2-40B4-BE49-F238E27FC236}">
                <a16:creationId xmlns:a16="http://schemas.microsoft.com/office/drawing/2014/main" id="{2172DABE-D24B-4DC4-877C-A0C384CAC819}"/>
              </a:ext>
            </a:extLst>
          </p:cNvPr>
          <p:cNvSpPr>
            <a:spLocks noGrp="1"/>
          </p:cNvSpPr>
          <p:nvPr>
            <p:ph type="title"/>
          </p:nvPr>
        </p:nvSpPr>
        <p:spPr/>
        <p:txBody>
          <a:bodyPr/>
          <a:lstStyle/>
          <a:p>
            <a:r>
              <a:rPr lang="en-US" altLang="ko-KR" cap="all"/>
              <a:t>Frontend Rails App</a:t>
            </a:r>
            <a:endParaRPr lang="ko-KR" altLang="en-US"/>
          </a:p>
        </p:txBody>
      </p:sp>
    </p:spTree>
    <p:extLst>
      <p:ext uri="{BB962C8B-B14F-4D97-AF65-F5344CB8AC3E}">
        <p14:creationId xmlns:p14="http://schemas.microsoft.com/office/powerpoint/2010/main" val="63467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개체 틀 17" descr="책장에 꽂힌 건축가 서적 클로즈업 이미지">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tretch>
            <a:fillRect/>
          </a:stretch>
        </p:blipFill>
        <p:spPr>
          <a:xfrm>
            <a:off x="0" y="687"/>
            <a:ext cx="12192000" cy="6777425"/>
          </a:xfrm>
        </p:spPr>
      </p:pic>
      <p:sp>
        <p:nvSpPr>
          <p:cNvPr id="3" name="제목 2">
            <a:extLst>
              <a:ext uri="{FF2B5EF4-FFF2-40B4-BE49-F238E27FC236}">
                <a16:creationId xmlns:a16="http://schemas.microsoft.com/office/drawing/2014/main" id="{3ACC8C05-26AA-41E5-B8C0-527F289A1900}"/>
              </a:ext>
            </a:extLst>
          </p:cNvPr>
          <p:cNvSpPr>
            <a:spLocks noGrp="1"/>
          </p:cNvSpPr>
          <p:nvPr>
            <p:ph type="ctrTitle"/>
          </p:nvPr>
        </p:nvSpPr>
        <p:spPr/>
        <p:txBody>
          <a:bodyPr rtlCol="0"/>
          <a:lstStyle/>
          <a:p>
            <a:pPr rtl="0"/>
            <a:r>
              <a:rPr lang="ko-KR" altLang="en-US" sz="6200"/>
              <a:t>감사합니다</a:t>
            </a:r>
            <a:r>
              <a:rPr lang="en-US" altLang="ko-KR" sz="6200"/>
              <a:t>!</a:t>
            </a:r>
          </a:p>
        </p:txBody>
      </p:sp>
      <p:grpSp>
        <p:nvGrpSpPr>
          <p:cNvPr id="14" name="그룹 13" descr="로고 개체 틀">
            <a:extLst>
              <a:ext uri="{FF2B5EF4-FFF2-40B4-BE49-F238E27FC236}">
                <a16:creationId xmlns:a16="http://schemas.microsoft.com/office/drawing/2014/main" id="{880A2ECE-2779-4E77-A6CD-19245DDA0E83}"/>
              </a:ext>
            </a:extLst>
          </p:cNvPr>
          <p:cNvGrpSpPr/>
          <p:nvPr/>
        </p:nvGrpSpPr>
        <p:grpSpPr>
          <a:xfrm>
            <a:off x="595313" y="2154119"/>
            <a:ext cx="2173095" cy="523220"/>
            <a:chOff x="1985170" y="1950690"/>
            <a:chExt cx="2173095" cy="523220"/>
          </a:xfrm>
        </p:grpSpPr>
        <p:sp>
          <p:nvSpPr>
            <p:cNvPr id="15" name="직사각형 14">
              <a:extLst>
                <a:ext uri="{FF2B5EF4-FFF2-40B4-BE49-F238E27FC236}">
                  <a16:creationId xmlns:a16="http://schemas.microsoft.com/office/drawing/2014/main" id="{F46922D7-EB08-469E-8F83-B30E96A2A1F1}"/>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endParaRPr lang="en-US" altLang="ko-KR" sz="2800">
                <a:solidFill>
                  <a:schemeClr val="bg1"/>
                </a:solidFill>
                <a:latin typeface="맑은 고딕" panose="020B0503020000020004" pitchFamily="50" charset="-127"/>
                <a:ea typeface="맑은 고딕" panose="020B0503020000020004" pitchFamily="50" charset="-127"/>
              </a:endParaRPr>
            </a:p>
          </p:txBody>
        </p:sp>
        <p:sp>
          <p:nvSpPr>
            <p:cNvPr id="16" name="직사각형 6">
              <a:extLst>
                <a:ext uri="{FF2B5EF4-FFF2-40B4-BE49-F238E27FC236}">
                  <a16:creationId xmlns:a16="http://schemas.microsoft.com/office/drawing/2014/main" id="{76A980EB-D1F4-465E-AB3A-2BB5C023D32D}"/>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sz="2400">
                <a:latin typeface="맑은 고딕" panose="020B0503020000020004" pitchFamily="50" charset="-127"/>
                <a:ea typeface="맑은 고딕" panose="020B0503020000020004" pitchFamily="50" charset="-127"/>
              </a:endParaRPr>
            </a:p>
          </p:txBody>
        </p:sp>
      </p:grpSp>
      <p:sp>
        <p:nvSpPr>
          <p:cNvPr id="8" name="직사각형 6" descr="강조 상자.">
            <a:extLst>
              <a:ext uri="{FF2B5EF4-FFF2-40B4-BE49-F238E27FC236}">
                <a16:creationId xmlns:a16="http://schemas.microsoft.com/office/drawing/2014/main" id="{069B61ED-348D-4C69-8AEB-6F6DB7533D96}"/>
              </a:ext>
              <a:ext uri="{C183D7F6-B498-43B3-948B-1728B52AA6E4}">
                <adec:decorative xmlns:adec="http://schemas.microsoft.com/office/drawing/2017/decorative" val="1"/>
              </a:ext>
            </a:extLst>
          </p:cNvPr>
          <p:cNvSpPr/>
          <p:nvPr/>
        </p:nvSpPr>
        <p:spPr>
          <a:xfrm flipV="1">
            <a:off x="595312" y="2970952"/>
            <a:ext cx="4176000" cy="162773"/>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pic>
        <p:nvPicPr>
          <p:cNvPr id="9" name="그래픽 8" descr="사용자" title="아이콘 - 발표자 이름">
            <a:extLst>
              <a:ext uri="{FF2B5EF4-FFF2-40B4-BE49-F238E27FC236}">
                <a16:creationId xmlns:a16="http://schemas.microsoft.com/office/drawing/2014/main" id="{0D936581-1C4F-499A-B80F-85EB3B0ADBC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7874" y="4486486"/>
            <a:ext cx="218900" cy="218900"/>
          </a:xfrm>
          <a:prstGeom prst="rect">
            <a:avLst/>
          </a:prstGeom>
        </p:spPr>
      </p:pic>
      <p:sp>
        <p:nvSpPr>
          <p:cNvPr id="4" name="부제목 3">
            <a:extLst>
              <a:ext uri="{FF2B5EF4-FFF2-40B4-BE49-F238E27FC236}">
                <a16:creationId xmlns:a16="http://schemas.microsoft.com/office/drawing/2014/main" id="{779E2AB0-6808-4B87-9120-E7ED0C12846A}"/>
              </a:ext>
            </a:extLst>
          </p:cNvPr>
          <p:cNvSpPr>
            <a:spLocks noGrp="1"/>
          </p:cNvSpPr>
          <p:nvPr>
            <p:ph type="subTitle" idx="1"/>
          </p:nvPr>
        </p:nvSpPr>
        <p:spPr/>
        <p:txBody>
          <a:bodyPr rtlCol="0"/>
          <a:lstStyle/>
          <a:p>
            <a:pPr rtl="0"/>
            <a:r>
              <a:rPr lang="ko-KR" altLang="en-US" noProof="1"/>
              <a:t>윤혜식</a:t>
            </a:r>
          </a:p>
        </p:txBody>
      </p:sp>
      <p:pic>
        <p:nvPicPr>
          <p:cNvPr id="11" name="그래픽 10" descr="휴대폰" title="아이콘 - 발표자 전화 번호">
            <a:extLst>
              <a:ext uri="{FF2B5EF4-FFF2-40B4-BE49-F238E27FC236}">
                <a16:creationId xmlns:a16="http://schemas.microsoft.com/office/drawing/2014/main" id="{B45A175C-64D2-48F2-AAC2-400B1983050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7874" y="4895246"/>
            <a:ext cx="218900" cy="218900"/>
          </a:xfrm>
          <a:prstGeom prst="rect">
            <a:avLst/>
          </a:prstGeom>
        </p:spPr>
      </p:pic>
      <p:sp>
        <p:nvSpPr>
          <p:cNvPr id="5" name="텍스트 개체 틀 4">
            <a:extLst>
              <a:ext uri="{FF2B5EF4-FFF2-40B4-BE49-F238E27FC236}">
                <a16:creationId xmlns:a16="http://schemas.microsoft.com/office/drawing/2014/main" id="{7403D6EB-3EF0-49B9-B771-0FFC78728737}"/>
              </a:ext>
            </a:extLst>
          </p:cNvPr>
          <p:cNvSpPr>
            <a:spLocks noGrp="1"/>
          </p:cNvSpPr>
          <p:nvPr>
            <p:ph type="body" sz="quarter" idx="15"/>
          </p:nvPr>
        </p:nvSpPr>
        <p:spPr/>
        <p:txBody>
          <a:bodyPr rtlCol="0"/>
          <a:lstStyle/>
          <a:p>
            <a:pPr rtl="0"/>
            <a:r>
              <a:rPr lang="en-US" altLang="ko-KR" noProof="1"/>
              <a:t>010-5450-6162</a:t>
            </a:r>
          </a:p>
        </p:txBody>
      </p:sp>
      <p:pic>
        <p:nvPicPr>
          <p:cNvPr id="10" name="그래픽 9" descr="봉투" title="발표자 전자 메일 아이콘">
            <a:extLst>
              <a:ext uri="{FF2B5EF4-FFF2-40B4-BE49-F238E27FC236}">
                <a16:creationId xmlns:a16="http://schemas.microsoft.com/office/drawing/2014/main" id="{0A5A2E66-8294-497F-B1D3-36D2F03C6D4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7874" y="5322819"/>
            <a:ext cx="218900" cy="218900"/>
          </a:xfrm>
          <a:prstGeom prst="rect">
            <a:avLst/>
          </a:prstGeom>
        </p:spPr>
      </p:pic>
      <p:sp>
        <p:nvSpPr>
          <p:cNvPr id="6" name="텍스트 개체 틀 5">
            <a:extLst>
              <a:ext uri="{FF2B5EF4-FFF2-40B4-BE49-F238E27FC236}">
                <a16:creationId xmlns:a16="http://schemas.microsoft.com/office/drawing/2014/main" id="{74637AB8-D66B-47E2-8CEB-E8B5D42CE7EC}"/>
              </a:ext>
            </a:extLst>
          </p:cNvPr>
          <p:cNvSpPr>
            <a:spLocks noGrp="1"/>
          </p:cNvSpPr>
          <p:nvPr>
            <p:ph type="body" sz="quarter" idx="16"/>
          </p:nvPr>
        </p:nvSpPr>
        <p:spPr/>
        <p:txBody>
          <a:bodyPr rtlCol="0"/>
          <a:lstStyle/>
          <a:p>
            <a:pPr rtl="0"/>
            <a:r>
              <a:rPr lang="en-US" altLang="ko-KR" noProof="1"/>
              <a:t>David@2miles.co.kr</a:t>
            </a:r>
            <a:endParaRPr lang="ko-KR" altLang="en-ZA" noProof="1"/>
          </a:p>
        </p:txBody>
      </p:sp>
      <p:pic>
        <p:nvPicPr>
          <p:cNvPr id="17" name="그래픽 16" descr="링크">
            <a:extLst>
              <a:ext uri="{FF2B5EF4-FFF2-40B4-BE49-F238E27FC236}">
                <a16:creationId xmlns:a16="http://schemas.microsoft.com/office/drawing/2014/main" id="{8B0D17A9-1A1F-4E6C-89F3-F8C144A5A88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1015" y="5700480"/>
            <a:ext cx="244786" cy="244786"/>
          </a:xfrm>
          <a:prstGeom prst="rect">
            <a:avLst/>
          </a:prstGeom>
        </p:spPr>
      </p:pic>
      <p:sp>
        <p:nvSpPr>
          <p:cNvPr id="7" name="텍스트 개체 틀 6">
            <a:extLst>
              <a:ext uri="{FF2B5EF4-FFF2-40B4-BE49-F238E27FC236}">
                <a16:creationId xmlns:a16="http://schemas.microsoft.com/office/drawing/2014/main" id="{6E734FFE-24D3-4BB4-93BD-AD5CADA3FE64}"/>
              </a:ext>
            </a:extLst>
          </p:cNvPr>
          <p:cNvSpPr>
            <a:spLocks noGrp="1"/>
          </p:cNvSpPr>
          <p:nvPr>
            <p:ph type="body" sz="quarter" idx="17"/>
          </p:nvPr>
        </p:nvSpPr>
        <p:spPr/>
        <p:txBody>
          <a:bodyPr rtlCol="0"/>
          <a:lstStyle/>
          <a:p>
            <a:pPr rtl="0"/>
            <a:r>
              <a:rPr lang="en-US" altLang="ko-KR" noProof="1"/>
              <a:t>www.2miles.co.kr</a:t>
            </a:r>
          </a:p>
        </p:txBody>
      </p:sp>
      <p:pic>
        <p:nvPicPr>
          <p:cNvPr id="12" name="그림 11" descr="클립아트이(가) 표시된 사진&#10;&#10;높은 신뢰도로 생성된 설명">
            <a:extLst>
              <a:ext uri="{FF2B5EF4-FFF2-40B4-BE49-F238E27FC236}">
                <a16:creationId xmlns:a16="http://schemas.microsoft.com/office/drawing/2014/main" id="{9FDEE7BF-2FCF-4448-8CF4-A7AAB3C6DF28}"/>
              </a:ext>
            </a:extLst>
          </p:cNvPr>
          <p:cNvPicPr>
            <a:picLocks noChangeAspect="1"/>
          </p:cNvPicPr>
          <p:nvPr/>
        </p:nvPicPr>
        <p:blipFill>
          <a:blip r:embed="rId12"/>
          <a:stretch>
            <a:fillRect/>
          </a:stretch>
        </p:blipFill>
        <p:spPr>
          <a:xfrm>
            <a:off x="10152668" y="294285"/>
            <a:ext cx="1745054" cy="629776"/>
          </a:xfrm>
          <a:prstGeom prst="rect">
            <a:avLst/>
          </a:prstGeom>
        </p:spPr>
      </p:pic>
      <p:sp>
        <p:nvSpPr>
          <p:cNvPr id="13" name="직사각형 12">
            <a:extLst>
              <a:ext uri="{FF2B5EF4-FFF2-40B4-BE49-F238E27FC236}">
                <a16:creationId xmlns:a16="http://schemas.microsoft.com/office/drawing/2014/main" id="{94F9D216-3CE9-4777-AF79-469D1B7A5BB0}"/>
              </a:ext>
            </a:extLst>
          </p:cNvPr>
          <p:cNvSpPr/>
          <p:nvPr/>
        </p:nvSpPr>
        <p:spPr>
          <a:xfrm>
            <a:off x="1038224" y="2217776"/>
            <a:ext cx="1000595" cy="461665"/>
          </a:xfrm>
          <a:prstGeom prst="rect">
            <a:avLst/>
          </a:prstGeom>
        </p:spPr>
        <p:txBody>
          <a:bodyPr wrap="none">
            <a:spAutoFit/>
          </a:bodyPr>
          <a:lstStyle/>
          <a:p>
            <a:r>
              <a:rPr lang="en-US" altLang="ko-KR" sz="2400" noProof="1">
                <a:solidFill>
                  <a:schemeClr val="bg1"/>
                </a:solidFill>
              </a:rPr>
              <a:t>2miles</a:t>
            </a:r>
            <a:endParaRPr lang="ko-KR" altLang="en-US" sz="2400" noProof="1">
              <a:solidFill>
                <a:schemeClr val="bg1"/>
              </a:solidFill>
            </a:endParaRPr>
          </a:p>
        </p:txBody>
      </p:sp>
    </p:spTree>
    <p:extLst>
      <p:ext uri="{BB962C8B-B14F-4D97-AF65-F5344CB8AC3E}">
        <p14:creationId xmlns:p14="http://schemas.microsoft.com/office/powerpoint/2010/main" val="325704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B5FD969-1FA4-4ABA-BF84-8570609AFF31}"/>
              </a:ext>
            </a:extLst>
          </p:cNvPr>
          <p:cNvSpPr>
            <a:spLocks noGrp="1"/>
          </p:cNvSpPr>
          <p:nvPr>
            <p:ph idx="1"/>
          </p:nvPr>
        </p:nvSpPr>
        <p:spPr>
          <a:xfrm>
            <a:off x="426000" y="2167128"/>
            <a:ext cx="11340000" cy="1792224"/>
          </a:xfrm>
        </p:spPr>
        <p:txBody>
          <a:bodyPr/>
          <a:lstStyle/>
          <a:p>
            <a:r>
              <a:rPr lang="en-US" altLang="ko-KR" sz="1400">
                <a:hlinkClick r:id="rId2"/>
              </a:rPr>
              <a:t>Amazon Elastic Container Service (Amazon ECS)</a:t>
            </a:r>
            <a:r>
              <a:rPr lang="en-US" altLang="ko-KR" sz="1400"/>
              <a:t> is a highly scalable, high-performance container orchestration service that supports Docker containers and allows you to easily run and scale containerized applications on AWS.</a:t>
            </a:r>
          </a:p>
          <a:p>
            <a:pPr marL="0" indent="0">
              <a:buNone/>
            </a:pPr>
            <a:r>
              <a:rPr lang="en-US" altLang="ko-KR" sz="1400"/>
              <a:t>    Amazon ECS eliminates the need for you to install and operate your own container orchestration software,     </a:t>
            </a:r>
          </a:p>
          <a:p>
            <a:pPr marL="0" indent="0">
              <a:buNone/>
            </a:pPr>
            <a:r>
              <a:rPr lang="en-US" altLang="ko-KR" sz="1400"/>
              <a:t>    manage and scale a cluster of virtual machines, or schedule containers on those virtual machines.</a:t>
            </a:r>
          </a:p>
          <a:p>
            <a:pPr marL="0" indent="0">
              <a:buNone/>
            </a:pPr>
            <a:r>
              <a:rPr lang="en-US" altLang="ko-KR" sz="1400"/>
              <a:t>    ECS is also deeply integrated into the rest of the AWS ecosystem.</a:t>
            </a:r>
          </a:p>
          <a:p>
            <a:endParaRPr lang="ko-KR" altLang="en-US" sz="1400"/>
          </a:p>
        </p:txBody>
      </p:sp>
      <p:sp>
        <p:nvSpPr>
          <p:cNvPr id="3" name="슬라이드 번호 개체 틀 2">
            <a:extLst>
              <a:ext uri="{FF2B5EF4-FFF2-40B4-BE49-F238E27FC236}">
                <a16:creationId xmlns:a16="http://schemas.microsoft.com/office/drawing/2014/main" id="{338F912D-F1E5-43DE-A986-84E08D571E75}"/>
              </a:ext>
            </a:extLst>
          </p:cNvPr>
          <p:cNvSpPr>
            <a:spLocks noGrp="1"/>
          </p:cNvSpPr>
          <p:nvPr>
            <p:ph type="sldNum" sz="quarter" idx="11"/>
          </p:nvPr>
        </p:nvSpPr>
        <p:spPr/>
        <p:txBody>
          <a:bodyPr/>
          <a:lstStyle/>
          <a:p>
            <a:pPr rtl="0"/>
            <a:fld id="{19B51A1E-902D-48AF-9020-955120F399B6}" type="slidenum">
              <a:rPr lang="en-ZA" altLang="ko-KR" noProof="0" smtClean="0"/>
              <a:pPr rtl="0"/>
              <a:t>7</a:t>
            </a:fld>
            <a:endParaRPr lang="ko-KR" altLang="en-US" noProof="0"/>
          </a:p>
        </p:txBody>
      </p:sp>
      <p:sp>
        <p:nvSpPr>
          <p:cNvPr id="4" name="바닥글 개체 틀 3">
            <a:extLst>
              <a:ext uri="{FF2B5EF4-FFF2-40B4-BE49-F238E27FC236}">
                <a16:creationId xmlns:a16="http://schemas.microsoft.com/office/drawing/2014/main" id="{242514D9-B2D0-4215-B204-A913F17D31B8}"/>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0EE55FBE-E816-4A84-B923-93BA013660D5}"/>
              </a:ext>
            </a:extLst>
          </p:cNvPr>
          <p:cNvSpPr>
            <a:spLocks noGrp="1"/>
          </p:cNvSpPr>
          <p:nvPr>
            <p:ph type="title"/>
          </p:nvPr>
        </p:nvSpPr>
        <p:spPr/>
        <p:txBody>
          <a:bodyPr/>
          <a:lstStyle/>
          <a:p>
            <a:r>
              <a:rPr lang="en-US" altLang="ko-KR" cap="all"/>
              <a:t>Why ECS?</a:t>
            </a:r>
            <a:endParaRPr lang="ko-KR" altLang="en-US"/>
          </a:p>
        </p:txBody>
      </p:sp>
      <p:pic>
        <p:nvPicPr>
          <p:cNvPr id="6" name="그래픽 5">
            <a:extLst>
              <a:ext uri="{FF2B5EF4-FFF2-40B4-BE49-F238E27FC236}">
                <a16:creationId xmlns:a16="http://schemas.microsoft.com/office/drawing/2014/main" id="{08505972-65BD-4BEF-BCD0-42BFF22DC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4379" y="4138228"/>
            <a:ext cx="7903242" cy="1178236"/>
          </a:xfrm>
          <a:prstGeom prst="rect">
            <a:avLst/>
          </a:prstGeom>
        </p:spPr>
      </p:pic>
      <p:pic>
        <p:nvPicPr>
          <p:cNvPr id="8" name="그림 7">
            <a:extLst>
              <a:ext uri="{FF2B5EF4-FFF2-40B4-BE49-F238E27FC236}">
                <a16:creationId xmlns:a16="http://schemas.microsoft.com/office/drawing/2014/main" id="{EE9FC937-B7FC-432E-8E78-1F0EC0671AC9}"/>
              </a:ext>
            </a:extLst>
          </p:cNvPr>
          <p:cNvPicPr>
            <a:picLocks noChangeAspect="1"/>
          </p:cNvPicPr>
          <p:nvPr/>
        </p:nvPicPr>
        <p:blipFill rotWithShape="1">
          <a:blip r:embed="rId5"/>
          <a:srcRect l="14618" r="15641"/>
          <a:stretch/>
        </p:blipFill>
        <p:spPr>
          <a:xfrm>
            <a:off x="426000" y="1147610"/>
            <a:ext cx="2911560" cy="787852"/>
          </a:xfrm>
          <a:prstGeom prst="rect">
            <a:avLst/>
          </a:prstGeom>
        </p:spPr>
      </p:pic>
    </p:spTree>
    <p:extLst>
      <p:ext uri="{BB962C8B-B14F-4D97-AF65-F5344CB8AC3E}">
        <p14:creationId xmlns:p14="http://schemas.microsoft.com/office/powerpoint/2010/main" val="398087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B5FD969-1FA4-4ABA-BF84-8570609AFF31}"/>
              </a:ext>
            </a:extLst>
          </p:cNvPr>
          <p:cNvSpPr>
            <a:spLocks noGrp="1"/>
          </p:cNvSpPr>
          <p:nvPr>
            <p:ph idx="1"/>
          </p:nvPr>
        </p:nvSpPr>
        <p:spPr>
          <a:xfrm>
            <a:off x="426000" y="2230371"/>
            <a:ext cx="10778775" cy="2062229"/>
          </a:xfrm>
        </p:spPr>
        <p:txBody>
          <a:bodyPr/>
          <a:lstStyle/>
          <a:p>
            <a:r>
              <a:rPr lang="en-US" altLang="ko-KR">
                <a:hlinkClick r:id="rId2"/>
              </a:rPr>
              <a:t>AWS </a:t>
            </a:r>
            <a:r>
              <a:rPr lang="en-US" altLang="ko-KR" err="1">
                <a:hlinkClick r:id="rId2"/>
              </a:rPr>
              <a:t>Fargate</a:t>
            </a:r>
            <a:r>
              <a:rPr lang="en-US" altLang="ko-KR"/>
              <a:t> is a technology for Amazon ECS that allows you to run containers without having to manage servers or clusters. With AWS </a:t>
            </a:r>
            <a:r>
              <a:rPr lang="en-US" altLang="ko-KR" err="1"/>
              <a:t>Fargate</a:t>
            </a:r>
            <a:r>
              <a:rPr lang="en-US" altLang="ko-KR"/>
              <a:t>, you no longer have to provision, configure, and scale clusters of virtual machines to run containers. This removes the need to choose server types, decide when to scale your clusters, or optimize cluster packing.</a:t>
            </a:r>
          </a:p>
          <a:p>
            <a:r>
              <a:rPr lang="en-US" altLang="ko-KR"/>
              <a:t>AWS </a:t>
            </a:r>
            <a:r>
              <a:rPr lang="en-US" altLang="ko-KR" err="1"/>
              <a:t>Fargate</a:t>
            </a:r>
            <a:r>
              <a:rPr lang="en-US" altLang="ko-KR"/>
              <a:t> removes the need for you to interact with or think about servers or clusters. </a:t>
            </a:r>
            <a:r>
              <a:rPr lang="en-US" altLang="ko-KR" err="1"/>
              <a:t>Fargate</a:t>
            </a:r>
            <a:r>
              <a:rPr lang="en-US" altLang="ko-KR"/>
              <a:t> lets you focus on designing and building your applications instead of managing the infrastructure that runs them.</a:t>
            </a:r>
          </a:p>
          <a:p>
            <a:endParaRPr lang="ko-KR" altLang="en-US" sz="1600"/>
          </a:p>
        </p:txBody>
      </p:sp>
      <p:sp>
        <p:nvSpPr>
          <p:cNvPr id="3" name="슬라이드 번호 개체 틀 2">
            <a:extLst>
              <a:ext uri="{FF2B5EF4-FFF2-40B4-BE49-F238E27FC236}">
                <a16:creationId xmlns:a16="http://schemas.microsoft.com/office/drawing/2014/main" id="{338F912D-F1E5-43DE-A986-84E08D571E75}"/>
              </a:ext>
            </a:extLst>
          </p:cNvPr>
          <p:cNvSpPr>
            <a:spLocks noGrp="1"/>
          </p:cNvSpPr>
          <p:nvPr>
            <p:ph type="sldNum" sz="quarter" idx="11"/>
          </p:nvPr>
        </p:nvSpPr>
        <p:spPr/>
        <p:txBody>
          <a:bodyPr/>
          <a:lstStyle/>
          <a:p>
            <a:pPr rtl="0"/>
            <a:fld id="{19B51A1E-902D-48AF-9020-955120F399B6}" type="slidenum">
              <a:rPr lang="en-ZA" altLang="ko-KR" noProof="0" smtClean="0"/>
              <a:pPr rtl="0"/>
              <a:t>8</a:t>
            </a:fld>
            <a:endParaRPr lang="ko-KR" altLang="en-US" noProof="0"/>
          </a:p>
        </p:txBody>
      </p:sp>
      <p:sp>
        <p:nvSpPr>
          <p:cNvPr id="4" name="바닥글 개체 틀 3">
            <a:extLst>
              <a:ext uri="{FF2B5EF4-FFF2-40B4-BE49-F238E27FC236}">
                <a16:creationId xmlns:a16="http://schemas.microsoft.com/office/drawing/2014/main" id="{242514D9-B2D0-4215-B204-A913F17D31B8}"/>
              </a:ext>
            </a:extLst>
          </p:cNvPr>
          <p:cNvSpPr>
            <a:spLocks noGrp="1"/>
          </p:cNvSpPr>
          <p:nvPr>
            <p:ph type="ftr" sz="quarter" idx="4294967295"/>
          </p:nvPr>
        </p:nvSpPr>
        <p:spPr>
          <a:xfrm>
            <a:off x="7089975" y="6487997"/>
            <a:ext cx="4114800" cy="206104"/>
          </a:xfrm>
        </p:spPr>
        <p:txBody>
          <a:bodyPr/>
          <a:lstStyle/>
          <a:p>
            <a:pPr rtl="0"/>
            <a:r>
              <a:rPr lang="ko-KR" altLang="en-US" noProof="0"/>
              <a:t>바닥글 추가</a:t>
            </a:r>
          </a:p>
        </p:txBody>
      </p:sp>
      <p:sp>
        <p:nvSpPr>
          <p:cNvPr id="5" name="제목 4">
            <a:extLst>
              <a:ext uri="{FF2B5EF4-FFF2-40B4-BE49-F238E27FC236}">
                <a16:creationId xmlns:a16="http://schemas.microsoft.com/office/drawing/2014/main" id="{0EE55FBE-E816-4A84-B923-93BA013660D5}"/>
              </a:ext>
            </a:extLst>
          </p:cNvPr>
          <p:cNvSpPr>
            <a:spLocks noGrp="1"/>
          </p:cNvSpPr>
          <p:nvPr>
            <p:ph type="title"/>
          </p:nvPr>
        </p:nvSpPr>
        <p:spPr/>
        <p:txBody>
          <a:bodyPr/>
          <a:lstStyle/>
          <a:p>
            <a:r>
              <a:rPr lang="en-US" altLang="ko-KR" cap="all"/>
              <a:t>Why </a:t>
            </a:r>
            <a:r>
              <a:rPr lang="en-US" altLang="ko-KR" cap="all" err="1"/>
              <a:t>Fargate</a:t>
            </a:r>
            <a:r>
              <a:rPr lang="en-US" altLang="ko-KR" cap="all"/>
              <a:t>?</a:t>
            </a:r>
            <a:endParaRPr lang="ko-KR" altLang="en-US"/>
          </a:p>
        </p:txBody>
      </p:sp>
      <p:pic>
        <p:nvPicPr>
          <p:cNvPr id="10" name="그림 9">
            <a:extLst>
              <a:ext uri="{FF2B5EF4-FFF2-40B4-BE49-F238E27FC236}">
                <a16:creationId xmlns:a16="http://schemas.microsoft.com/office/drawing/2014/main" id="{982B2A0C-3599-4B81-89F7-F8FD067986B6}"/>
              </a:ext>
            </a:extLst>
          </p:cNvPr>
          <p:cNvPicPr>
            <a:picLocks noChangeAspect="1"/>
          </p:cNvPicPr>
          <p:nvPr/>
        </p:nvPicPr>
        <p:blipFill>
          <a:blip r:embed="rId3"/>
          <a:stretch>
            <a:fillRect/>
          </a:stretch>
        </p:blipFill>
        <p:spPr>
          <a:xfrm>
            <a:off x="-311145" y="1120755"/>
            <a:ext cx="4519251" cy="852861"/>
          </a:xfrm>
          <a:prstGeom prst="rect">
            <a:avLst/>
          </a:prstGeom>
        </p:spPr>
      </p:pic>
    </p:spTree>
    <p:extLst>
      <p:ext uri="{BB962C8B-B14F-4D97-AF65-F5344CB8AC3E}">
        <p14:creationId xmlns:p14="http://schemas.microsoft.com/office/powerpoint/2010/main" val="159715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그림 개체 틀 39" descr="빌딩 삼각 디자인 클로즈업">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2" name="제목 21">
            <a:extLst>
              <a:ext uri="{FF2B5EF4-FFF2-40B4-BE49-F238E27FC236}">
                <a16:creationId xmlns:a16="http://schemas.microsoft.com/office/drawing/2014/main" id="{BA160141-042F-4099-856C-C1D62E0FF551}"/>
              </a:ext>
            </a:extLst>
          </p:cNvPr>
          <p:cNvSpPr>
            <a:spLocks noGrp="1"/>
          </p:cNvSpPr>
          <p:nvPr>
            <p:ph type="ctrTitle"/>
          </p:nvPr>
        </p:nvSpPr>
        <p:spPr/>
        <p:txBody>
          <a:bodyPr rtlCol="0"/>
          <a:lstStyle/>
          <a:p>
            <a:r>
              <a:rPr lang="en-US" altLang="ko-KR" sz="4000" cap="all"/>
              <a:t>Prerequisites</a:t>
            </a:r>
            <a:br>
              <a:rPr lang="en-US" altLang="ko-KR" sz="4000" cap="all"/>
            </a:br>
            <a:endParaRPr lang="ko-KR" altLang="en-US" sz="4000"/>
          </a:p>
        </p:txBody>
      </p:sp>
      <p:sp>
        <p:nvSpPr>
          <p:cNvPr id="23" name="부제목 22">
            <a:extLst>
              <a:ext uri="{FF2B5EF4-FFF2-40B4-BE49-F238E27FC236}">
                <a16:creationId xmlns:a16="http://schemas.microsoft.com/office/drawing/2014/main" id="{212BE0C8-3274-44C1-93C2-9347988BD0FF}"/>
              </a:ext>
            </a:extLst>
          </p:cNvPr>
          <p:cNvSpPr>
            <a:spLocks noGrp="1"/>
          </p:cNvSpPr>
          <p:nvPr>
            <p:ph type="subTitle" idx="1"/>
          </p:nvPr>
        </p:nvSpPr>
        <p:spPr>
          <a:xfrm>
            <a:off x="607606" y="5400735"/>
            <a:ext cx="4131744" cy="750814"/>
          </a:xfrm>
        </p:spPr>
        <p:txBody>
          <a:bodyPr rtlCol="0"/>
          <a:lstStyle/>
          <a:p>
            <a:endParaRPr lang="en-US" altLang="ko-KR" noProof="1"/>
          </a:p>
        </p:txBody>
      </p:sp>
      <p:pic>
        <p:nvPicPr>
          <p:cNvPr id="32" name="그림 개체 틀 31" descr="긴 목재 터널">
            <a:extLst>
              <a:ext uri="{FF2B5EF4-FFF2-40B4-BE49-F238E27FC236}">
                <a16:creationId xmlns:a16="http://schemas.microsoft.com/office/drawing/2014/main" id="{ADA7147C-9048-4CCD-A9FA-54C09406C1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
        <p:nvSpPr>
          <p:cNvPr id="7" name="직사각형 6" descr="맨 아래 이미지 구분선">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sp>
        <p:nvSpPr>
          <p:cNvPr id="17" name="직사각형 6" descr="맨 위 이미지 구분선">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nvGrpSpPr>
          <p:cNvPr id="9" name="그룹 8" descr="로고 개체 틀">
            <a:extLst>
              <a:ext uri="{FF2B5EF4-FFF2-40B4-BE49-F238E27FC236}">
                <a16:creationId xmlns:a16="http://schemas.microsoft.com/office/drawing/2014/main" id="{3F31EBC4-0A2C-402C-AE20-AC3F0C88AF14}"/>
              </a:ext>
            </a:extLst>
          </p:cNvPr>
          <p:cNvGrpSpPr/>
          <p:nvPr/>
        </p:nvGrpSpPr>
        <p:grpSpPr>
          <a:xfrm>
            <a:off x="9874905" y="6067700"/>
            <a:ext cx="2173095" cy="523220"/>
            <a:chOff x="1985170" y="1950690"/>
            <a:chExt cx="2173095" cy="523220"/>
          </a:xfrm>
        </p:grpSpPr>
        <p:sp>
          <p:nvSpPr>
            <p:cNvPr id="10" name="직사각형 9">
              <a:extLst>
                <a:ext uri="{FF2B5EF4-FFF2-40B4-BE49-F238E27FC236}">
                  <a16:creationId xmlns:a16="http://schemas.microsoft.com/office/drawing/2014/main" id="{53F4EED9-3E92-4A9D-8DA8-01DFF623C45D}"/>
                </a:ext>
              </a:extLst>
            </p:cNvPr>
            <p:cNvSpPr/>
            <p:nvPr/>
          </p:nvSpPr>
          <p:spPr>
            <a:xfrm>
              <a:off x="1985170" y="1950690"/>
              <a:ext cx="2173095" cy="523220"/>
            </a:xfrm>
            <a:prstGeom prst="rect">
              <a:avLst/>
            </a:prstGeom>
            <a:solidFill>
              <a:schemeClr val="tx1"/>
            </a:solidFill>
          </p:spPr>
          <p:txBody>
            <a:bodyPr wrap="none" rtlCol="0" anchor="ctr">
              <a:noAutofit/>
            </a:bodyPr>
            <a:lstStyle/>
            <a:p>
              <a:pPr algn="ctr" rtl="0"/>
              <a:r>
                <a:rPr lang="en-US" altLang="ko-KR" sz="2000" b="1">
                  <a:solidFill>
                    <a:schemeClr val="bg1"/>
                  </a:solidFill>
                  <a:latin typeface="맑은 고딕" panose="020B0503020000020004" pitchFamily="50" charset="-127"/>
                  <a:ea typeface="맑은 고딕" panose="020B0503020000020004" pitchFamily="50" charset="-127"/>
                </a:rPr>
                <a:t>2miles</a:t>
              </a:r>
              <a:endParaRPr lang="en-US" altLang="ko-KR" sz="2000">
                <a:solidFill>
                  <a:schemeClr val="bg1"/>
                </a:solidFill>
                <a:latin typeface="맑은 고딕" panose="020B0503020000020004" pitchFamily="50" charset="-127"/>
                <a:ea typeface="맑은 고딕" panose="020B0503020000020004" pitchFamily="50" charset="-127"/>
              </a:endParaRPr>
            </a:p>
          </p:txBody>
        </p:sp>
        <p:sp>
          <p:nvSpPr>
            <p:cNvPr id="11" name="직사각형 6">
              <a:extLst>
                <a:ext uri="{FF2B5EF4-FFF2-40B4-BE49-F238E27FC236}">
                  <a16:creationId xmlns:a16="http://schemas.microsoft.com/office/drawing/2014/main" id="{932EEAB5-EC39-4A1C-9DB2-86C49079560B}"/>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ZA">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963613828"/>
      </p:ext>
    </p:extLst>
  </p:cSld>
  <p:clrMapOvr>
    <a:masterClrMapping/>
  </p:clrMapOvr>
</p:sld>
</file>

<file path=ppt/theme/theme1.xml><?xml version="1.0" encoding="utf-8"?>
<a:theme xmlns:a="http://schemas.openxmlformats.org/drawingml/2006/main" name="Office 테마">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213_TF16411248" id="{C1DB8C75-C253-4029-ACF1-9097E6634952}" vid="{A0DF85C9-2E63-4513-BBD3-145C1EDDB0B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43E42B-7C8A-4AB1-9F29-E7D83A36D5D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F655827-7CC1-40B1-BA1C-E9676D7EED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2D886B-64F4-4B92-AEA7-9F6CA9B832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아키텍처 피치 데크</Template>
  <Application>Microsoft Office PowerPoint</Application>
  <PresentationFormat>와이드스크린</PresentationFormat>
  <Slides>67</Slides>
  <Notes>10</Notes>
  <HiddenSlides>0</HiddenSlides>
  <ScaleCrop>false</ScaleCrop>
  <HeadingPairs>
    <vt:vector size="4" baseType="variant">
      <vt:variant>
        <vt:lpstr>테마</vt:lpstr>
      </vt:variant>
      <vt:variant>
        <vt:i4>1</vt:i4>
      </vt:variant>
      <vt:variant>
        <vt:lpstr>슬라이드 제목</vt:lpstr>
      </vt:variant>
      <vt:variant>
        <vt:i4>67</vt:i4>
      </vt:variant>
    </vt:vector>
  </HeadingPairs>
  <TitlesOfParts>
    <vt:vector size="68" baseType="lpstr">
      <vt:lpstr>Office 테마</vt:lpstr>
      <vt:lpstr>Amazon ECS Workshop</vt:lpstr>
      <vt:lpstr>Introduction</vt:lpstr>
      <vt:lpstr>Three Tier Architecture</vt:lpstr>
      <vt:lpstr>CI/CD Pipeline</vt:lpstr>
      <vt:lpstr>Structure</vt:lpstr>
      <vt:lpstr>AWS Services</vt:lpstr>
      <vt:lpstr>Why ECS?</vt:lpstr>
      <vt:lpstr>Why Fargate?</vt:lpstr>
      <vt:lpstr>Prerequisites </vt:lpstr>
      <vt:lpstr>Create an AWS account</vt:lpstr>
      <vt:lpstr>Create an AWS account</vt:lpstr>
      <vt:lpstr>Create an AWS account</vt:lpstr>
      <vt:lpstr>Create an AWS account</vt:lpstr>
      <vt:lpstr>Create an AWS account</vt:lpstr>
      <vt:lpstr>Create a Workspace</vt:lpstr>
      <vt:lpstr>Create a Workspace</vt:lpstr>
      <vt:lpstr>Create a Workspace</vt:lpstr>
      <vt:lpstr>Install and Configure Tools</vt:lpstr>
      <vt:lpstr>Install and Configure Tools</vt:lpstr>
      <vt:lpstr>Create a SSH key</vt:lpstr>
      <vt:lpstr>Create a GitHub token</vt:lpstr>
      <vt:lpstr>Fork the GitHub Repos</vt:lpstr>
      <vt:lpstr>Clone your Repos</vt:lpstr>
      <vt:lpstr>Platform </vt:lpstr>
      <vt:lpstr>Build the Platform</vt:lpstr>
      <vt:lpstr>Build the Platform</vt:lpstr>
      <vt:lpstr>Build the Platform</vt:lpstr>
      <vt:lpstr>Mu</vt:lpstr>
      <vt:lpstr>Mu</vt:lpstr>
      <vt:lpstr>Example</vt:lpstr>
      <vt:lpstr>Build the Environments</vt:lpstr>
      <vt:lpstr>Build the Environments</vt:lpstr>
      <vt:lpstr>Frontend Rails App</vt:lpstr>
      <vt:lpstr>Frontend Rails App</vt:lpstr>
      <vt:lpstr>Frontend Service</vt:lpstr>
      <vt:lpstr>Deploy the Frontend Service</vt:lpstr>
      <vt:lpstr>PowerPoint 프레젠테이션</vt:lpstr>
      <vt:lpstr>Deploy the Frontend Service</vt:lpstr>
      <vt:lpstr>Deploy the Frontend Service</vt:lpstr>
      <vt:lpstr>Deploy the Frontend Service</vt:lpstr>
      <vt:lpstr>Deploy the Frontend Service</vt:lpstr>
      <vt:lpstr>Deploy the Frontend Service</vt:lpstr>
      <vt:lpstr>Deploy the Frontend Service</vt:lpstr>
      <vt:lpstr>Deploy the Frontend Service</vt:lpstr>
      <vt:lpstr>Node.js Backend API</vt:lpstr>
      <vt:lpstr>Node.js Backend Service</vt:lpstr>
      <vt:lpstr>Deploy the NodeJS Service</vt:lpstr>
      <vt:lpstr>Deploy the NodeJS Service</vt:lpstr>
      <vt:lpstr>Deploy the NodeJS Service</vt:lpstr>
      <vt:lpstr>Deploy the NodeJS Service</vt:lpstr>
      <vt:lpstr>Deploy the NodeJS Service</vt:lpstr>
      <vt:lpstr>Deploy the NodeJS Service</vt:lpstr>
      <vt:lpstr>Deploy the NodeJS Service</vt:lpstr>
      <vt:lpstr>Crystal Backend API</vt:lpstr>
      <vt:lpstr>Crystal Backend API</vt:lpstr>
      <vt:lpstr>Crystal Backend Service</vt:lpstr>
      <vt:lpstr>Deploy the NodeJS Service</vt:lpstr>
      <vt:lpstr>Deploy the NodeJS Service</vt:lpstr>
      <vt:lpstr>Deploy the NodeJS Service</vt:lpstr>
      <vt:lpstr>CONCLUTION </vt:lpstr>
      <vt:lpstr>What Have We Accomplished</vt:lpstr>
      <vt:lpstr>Clean up  </vt:lpstr>
      <vt:lpstr>Clean up Compute Resources.</vt:lpstr>
      <vt:lpstr>Cleanup GitHub</vt:lpstr>
      <vt:lpstr>Cleanup the Workspace</vt:lpstr>
      <vt:lpstr>Frontend Rails App</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ECS Workshop</dc:title>
  <dc:creator/>
  <cp:revision>2</cp:revision>
  <dcterms:created xsi:type="dcterms:W3CDTF">2019-04-10T01:36:42Z</dcterms:created>
  <dcterms:modified xsi:type="dcterms:W3CDTF">2019-04-17T03:23:12Z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